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312" r:id="rId3"/>
    <p:sldId id="316" r:id="rId4"/>
    <p:sldId id="319" r:id="rId5"/>
    <p:sldId id="317" r:id="rId6"/>
    <p:sldId id="320" r:id="rId7"/>
    <p:sldId id="321"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3" r:id="rId26"/>
    <p:sldId id="314" r:id="rId27"/>
    <p:sldId id="315" r:id="rId28"/>
    <p:sldId id="342" r:id="rId29"/>
    <p:sldId id="318"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52D"/>
    <a:srgbClr val="000000"/>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1020" autoAdjust="0"/>
  </p:normalViewPr>
  <p:slideViewPr>
    <p:cSldViewPr snapToGrid="0" snapToObjects="1">
      <p:cViewPr varScale="1">
        <p:scale>
          <a:sx n="113" d="100"/>
          <a:sy n="113" d="100"/>
        </p:scale>
        <p:origin x="510" y="10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882068936831902"/>
          <c:y val="0.16274323717571415"/>
          <c:w val="0.4476491535673035"/>
          <c:h val="0.72876821641871126"/>
        </c:manualLayout>
      </c:layout>
      <c:pieChart>
        <c:varyColors val="1"/>
        <c:ser>
          <c:idx val="0"/>
          <c:order val="0"/>
          <c:tx>
            <c:strRef>
              <c:f>Sheet1!$B$1</c:f>
              <c:strCache>
                <c:ptCount val="1"/>
                <c:pt idx="0">
                  <c:v>"Cheep Shots" Breakdown</c:v>
                </c:pt>
              </c:strCache>
            </c:strRef>
          </c:tx>
          <c:explosion val="1"/>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F31B-45AC-A9D8-0B5B7E45E519}"/>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31B-45AC-A9D8-0B5B7E45E519}"/>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FE1-4E30-94CB-F47DD4352DB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5FE1-4E30-94CB-F47DD4352DB1}"/>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31B-45AC-A9D8-0B5B7E45E51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Project Assessment</c:v>
                </c:pt>
                <c:pt idx="1">
                  <c:v>Data Preparation and Analysis</c:v>
                </c:pt>
                <c:pt idx="2">
                  <c:v>Models Development</c:v>
                </c:pt>
                <c:pt idx="3">
                  <c:v>Research &amp; Experiments</c:v>
                </c:pt>
                <c:pt idx="4">
                  <c:v>Wrap Up</c:v>
                </c:pt>
              </c:strCache>
            </c:strRef>
          </c:cat>
          <c:val>
            <c:numRef>
              <c:f>Sheet1!$B$2:$B$6</c:f>
              <c:numCache>
                <c:formatCode>General</c:formatCode>
                <c:ptCount val="5"/>
                <c:pt idx="0">
                  <c:v>2</c:v>
                </c:pt>
                <c:pt idx="1">
                  <c:v>70</c:v>
                </c:pt>
                <c:pt idx="2">
                  <c:v>10</c:v>
                </c:pt>
                <c:pt idx="3">
                  <c:v>13</c:v>
                </c:pt>
                <c:pt idx="4">
                  <c:v>5</c:v>
                </c:pt>
              </c:numCache>
            </c:numRef>
          </c:val>
          <c:extLst>
            <c:ext xmlns:c16="http://schemas.microsoft.com/office/drawing/2014/chart" uri="{C3380CC4-5D6E-409C-BE32-E72D297353CC}">
              <c16:uniqueId val="{00000000-F31B-45AC-A9D8-0B5B7E45E51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
          <c:y val="9.1897736991844101E-2"/>
          <c:w val="0.21576479697453502"/>
          <c:h val="0.906085421968774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Sammy Firestone and I will be presenting my results for the Suspense at the Wildlife </a:t>
            </a:r>
            <a:r>
              <a:rPr lang="en-US" dirty="0" err="1"/>
              <a:t>Presevere</a:t>
            </a:r>
            <a:r>
              <a:rPr lang="en-US" dirty="0"/>
              <a:t> Cheep Shots.</a:t>
            </a:r>
          </a:p>
        </p:txBody>
      </p:sp>
      <p:sp>
        <p:nvSpPr>
          <p:cNvPr id="4" name="Slide Number Placeholder 3"/>
          <p:cNvSpPr>
            <a:spLocks noGrp="1"/>
          </p:cNvSpPr>
          <p:nvPr>
            <p:ph type="sldNum" sz="quarter" idx="5"/>
          </p:nvPr>
        </p:nvSpPr>
        <p:spPr/>
        <p:txBody>
          <a:bodyPr/>
          <a:lstStyle/>
          <a:p>
            <a:fld id="{5CD270A4-E417-1544-8D83-51C2B4F7CE0F}" type="slidenum">
              <a:rPr lang="en-US" smtClean="0"/>
              <a:t>1</a:t>
            </a:fld>
            <a:endParaRPr lang="en-US"/>
          </a:p>
        </p:txBody>
      </p:sp>
    </p:spTree>
    <p:extLst>
      <p:ext uri="{BB962C8B-B14F-4D97-AF65-F5344CB8AC3E}">
        <p14:creationId xmlns:p14="http://schemas.microsoft.com/office/powerpoint/2010/main" val="656289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 did was some initial preprocessing, cleaning, and visualizations.</a:t>
            </a:r>
          </a:p>
          <a:p>
            <a:r>
              <a:rPr lang="en-US" dirty="0"/>
              <a:t>I appended all the filenames to the metadata so I could refer to it</a:t>
            </a:r>
          </a:p>
          <a:p>
            <a:r>
              <a:rPr lang="en-US" dirty="0"/>
              <a:t>I had to convert all my audio files from mp3 to wav</a:t>
            </a:r>
          </a:p>
          <a:p>
            <a:r>
              <a:rPr lang="en-US" dirty="0"/>
              <a:t>I did some high level audio analysis, comparing duration, max amplitude and max frequency of all the different bird species</a:t>
            </a:r>
          </a:p>
          <a:p>
            <a:r>
              <a:rPr lang="en-US" dirty="0"/>
              <a:t>And I listened to A LOT of bird calls</a:t>
            </a:r>
          </a:p>
          <a:p>
            <a:endParaRPr lang="en-US" dirty="0"/>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45012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Waveform for the R Blue Pipit Song you can see it has cheeps every 5 to 10 seconds </a:t>
            </a:r>
          </a:p>
          <a:p>
            <a:r>
              <a:rPr lang="en-US" dirty="0"/>
              <a:t>Here is a frequency domain plot which shows  that we have high amplitude in frequencies around 4khz</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3524303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plotted a Spectrogram which is essentially a combination of the </a:t>
            </a:r>
            <a:r>
              <a:rPr lang="en-US" dirty="0" err="1"/>
              <a:t>the</a:t>
            </a:r>
            <a:r>
              <a:rPr lang="en-US" dirty="0"/>
              <a:t> other two plots I just showed. The x axis shows the time and the y axis shows the frequency. You can see the magnitude of those frequencies over time by the </a:t>
            </a:r>
            <a:r>
              <a:rPr lang="en-US" dirty="0" err="1"/>
              <a:t>the</a:t>
            </a:r>
            <a:r>
              <a:rPr lang="en-US" dirty="0"/>
              <a:t> color – the brighter the color the higher the amplitude.</a:t>
            </a:r>
          </a:p>
          <a:p>
            <a:r>
              <a:rPr lang="en-US" dirty="0"/>
              <a:t>The </a:t>
            </a:r>
            <a:r>
              <a:rPr lang="en-US" dirty="0" err="1"/>
              <a:t>melspectrogram</a:t>
            </a:r>
            <a:r>
              <a:rPr lang="en-US" dirty="0"/>
              <a:t> is essentially the same thing however it uses the </a:t>
            </a:r>
            <a:r>
              <a:rPr lang="en-US" dirty="0" err="1"/>
              <a:t>mel</a:t>
            </a:r>
            <a:r>
              <a:rPr lang="en-US" dirty="0"/>
              <a:t> scale which just compresses the frequency axis to the parts that better represent humans </a:t>
            </a:r>
            <a:r>
              <a:rPr lang="en-US" dirty="0" err="1"/>
              <a:t>percepotions</a:t>
            </a:r>
            <a:r>
              <a:rPr lang="en-US" dirty="0"/>
              <a:t> of sound.</a:t>
            </a:r>
          </a:p>
          <a:p>
            <a:endParaRPr lang="en-US" dirty="0"/>
          </a:p>
          <a:p>
            <a:endParaRPr lang="en-US" dirty="0"/>
          </a:p>
          <a:p>
            <a:endParaRPr lang="en-US" dirty="0"/>
          </a:p>
          <a:p>
            <a:pPr algn="l"/>
            <a:r>
              <a:rPr lang="en-US" b="0" i="0" dirty="0">
                <a:solidFill>
                  <a:srgbClr val="374151"/>
                </a:solidFill>
                <a:effectLst/>
                <a:latin typeface="Söhne"/>
              </a:rPr>
              <a:t>The main purpose of using the </a:t>
            </a:r>
            <a:r>
              <a:rPr lang="en-US" b="0" i="0" dirty="0" err="1">
                <a:solidFill>
                  <a:srgbClr val="374151"/>
                </a:solidFill>
                <a:effectLst/>
                <a:latin typeface="Söhne"/>
              </a:rPr>
              <a:t>mel</a:t>
            </a:r>
            <a:r>
              <a:rPr lang="en-US" b="0" i="0" dirty="0">
                <a:solidFill>
                  <a:srgbClr val="374151"/>
                </a:solidFill>
                <a:effectLst/>
                <a:latin typeface="Söhne"/>
              </a:rPr>
              <a:t> scale in a </a:t>
            </a:r>
            <a:r>
              <a:rPr lang="en-US" b="0" i="0" dirty="0" err="1">
                <a:solidFill>
                  <a:srgbClr val="374151"/>
                </a:solidFill>
                <a:effectLst/>
                <a:latin typeface="Söhne"/>
              </a:rPr>
              <a:t>mel</a:t>
            </a:r>
            <a:r>
              <a:rPr lang="en-US" b="0" i="0" dirty="0">
                <a:solidFill>
                  <a:srgbClr val="374151"/>
                </a:solidFill>
                <a:effectLst/>
                <a:latin typeface="Söhne"/>
              </a:rPr>
              <a:t> spectrogram is to better represent human perception of sound. By using the </a:t>
            </a:r>
            <a:r>
              <a:rPr lang="en-US" b="0" i="0" dirty="0" err="1">
                <a:solidFill>
                  <a:srgbClr val="374151"/>
                </a:solidFill>
                <a:effectLst/>
                <a:latin typeface="Söhne"/>
              </a:rPr>
              <a:t>mel</a:t>
            </a:r>
            <a:r>
              <a:rPr lang="en-US" b="0" i="0" dirty="0">
                <a:solidFill>
                  <a:srgbClr val="374151"/>
                </a:solidFill>
                <a:effectLst/>
                <a:latin typeface="Söhne"/>
              </a:rPr>
              <a:t> scale, the </a:t>
            </a:r>
            <a:r>
              <a:rPr lang="en-US" b="0" i="0" dirty="0" err="1">
                <a:solidFill>
                  <a:srgbClr val="374151"/>
                </a:solidFill>
                <a:effectLst/>
                <a:latin typeface="Söhne"/>
              </a:rPr>
              <a:t>mel</a:t>
            </a:r>
            <a:r>
              <a:rPr lang="en-US" b="0" i="0" dirty="0">
                <a:solidFill>
                  <a:srgbClr val="374151"/>
                </a:solidFill>
                <a:effectLst/>
                <a:latin typeface="Söhne"/>
              </a:rPr>
              <a:t> spectrogram groups frequency bins in a way that aligns more closely with how humans perceive pitch. This makes it especially useful for tasks like speech and music processing, where understanding the </a:t>
            </a:r>
            <a:r>
              <a:rPr lang="en-US" b="0" i="0" dirty="0" err="1">
                <a:solidFill>
                  <a:srgbClr val="374151"/>
                </a:solidFill>
                <a:effectLst/>
                <a:latin typeface="Söhne"/>
              </a:rPr>
              <a:t>mel</a:t>
            </a:r>
            <a:r>
              <a:rPr lang="en-US" b="0" i="0" dirty="0">
                <a:solidFill>
                  <a:srgbClr val="374151"/>
                </a:solidFill>
                <a:effectLst/>
                <a:latin typeface="Söhne"/>
              </a:rPr>
              <a:t>-frequency characteristics is more relevant than the raw frequency content.</a:t>
            </a:r>
          </a:p>
          <a:p>
            <a:pPr algn="l"/>
            <a:r>
              <a:rPr lang="en-US" b="0" i="0" dirty="0">
                <a:solidFill>
                  <a:srgbClr val="374151"/>
                </a:solidFill>
                <a:effectLst/>
                <a:latin typeface="Söhne"/>
              </a:rPr>
              <a:t>In summary, while both spectrograms and </a:t>
            </a:r>
            <a:r>
              <a:rPr lang="en-US" b="0" i="0" dirty="0" err="1">
                <a:solidFill>
                  <a:srgbClr val="374151"/>
                </a:solidFill>
                <a:effectLst/>
                <a:latin typeface="Söhne"/>
              </a:rPr>
              <a:t>mel</a:t>
            </a:r>
            <a:r>
              <a:rPr lang="en-US" b="0" i="0" dirty="0">
                <a:solidFill>
                  <a:srgbClr val="374151"/>
                </a:solidFill>
                <a:effectLst/>
                <a:latin typeface="Söhne"/>
              </a:rPr>
              <a:t> spectrograms visualize the frequency content of audio signals over time, the </a:t>
            </a:r>
            <a:r>
              <a:rPr lang="en-US" b="0" i="0" dirty="0" err="1">
                <a:solidFill>
                  <a:srgbClr val="374151"/>
                </a:solidFill>
                <a:effectLst/>
                <a:latin typeface="Söhne"/>
              </a:rPr>
              <a:t>mel</a:t>
            </a:r>
            <a:r>
              <a:rPr lang="en-US" b="0" i="0" dirty="0">
                <a:solidFill>
                  <a:srgbClr val="374151"/>
                </a:solidFill>
                <a:effectLst/>
                <a:latin typeface="Söhne"/>
              </a:rPr>
              <a:t> spectrogram uses the </a:t>
            </a:r>
            <a:r>
              <a:rPr lang="en-US" b="0" i="0" dirty="0" err="1">
                <a:solidFill>
                  <a:srgbClr val="374151"/>
                </a:solidFill>
                <a:effectLst/>
                <a:latin typeface="Söhne"/>
              </a:rPr>
              <a:t>mel</a:t>
            </a:r>
            <a:r>
              <a:rPr lang="en-US" b="0" i="0" dirty="0">
                <a:solidFill>
                  <a:srgbClr val="374151"/>
                </a:solidFill>
                <a:effectLst/>
                <a:latin typeface="Söhne"/>
              </a:rPr>
              <a:t> scale to better represent the human auditory system's sensitivity to different frequencies, making it more suitable for certain audio processing tasks.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66098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waveform and frequency domain plot for the call – much more rapid cheeps and again has high </a:t>
            </a:r>
            <a:r>
              <a:rPr lang="en-US" dirty="0" err="1"/>
              <a:t>ampltidue</a:t>
            </a:r>
            <a:r>
              <a:rPr lang="en-US" dirty="0"/>
              <a:t> over 4Khz</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151959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spectrogram and </a:t>
            </a:r>
            <a:r>
              <a:rPr lang="en-US" dirty="0" err="1"/>
              <a:t>mel</a:t>
            </a:r>
            <a:r>
              <a:rPr lang="en-US" dirty="0"/>
              <a:t> spectrogram</a:t>
            </a:r>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91800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here’s an visual representation of a sample of the </a:t>
            </a:r>
            <a:r>
              <a:rPr lang="en-US" dirty="0" err="1"/>
              <a:t>Kasios</a:t>
            </a:r>
            <a:r>
              <a:rPr lang="en-US" dirty="0"/>
              <a:t> provide</a:t>
            </a:r>
          </a:p>
          <a:p>
            <a:r>
              <a:rPr lang="en-US" dirty="0"/>
              <a:t>The </a:t>
            </a:r>
            <a:r>
              <a:rPr lang="en-US" dirty="0" err="1"/>
              <a:t>cherp</a:t>
            </a:r>
            <a:r>
              <a:rPr lang="en-US" dirty="0"/>
              <a:t> pattern is extremely fast! And we are getting high amplitudes around 2kHz which is a lot lower than what we saw with our </a:t>
            </a:r>
            <a:r>
              <a:rPr lang="en-US" dirty="0" err="1"/>
              <a:t>Orinthologist</a:t>
            </a:r>
            <a:r>
              <a:rPr lang="en-US" dirty="0"/>
              <a:t> group’s data.</a:t>
            </a:r>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594848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spectrogram and </a:t>
            </a:r>
            <a:r>
              <a:rPr lang="en-US" dirty="0" err="1"/>
              <a:t>melsprectroram</a:t>
            </a:r>
            <a:r>
              <a:rPr lang="en-US" dirty="0"/>
              <a:t>– highlight how much lower than frequency is and how different that chirp pattern is</a:t>
            </a:r>
          </a:p>
        </p:txBody>
      </p:sp>
      <p:sp>
        <p:nvSpPr>
          <p:cNvPr id="4" name="Slide Number Placeholder 3"/>
          <p:cNvSpPr>
            <a:spLocks noGrp="1"/>
          </p:cNvSpPr>
          <p:nvPr>
            <p:ph type="sldNum" sz="quarter" idx="5"/>
          </p:nvPr>
        </p:nvSpPr>
        <p:spPr/>
        <p:txBody>
          <a:bodyPr/>
          <a:lstStyle/>
          <a:p>
            <a:fld id="{5CD270A4-E417-1544-8D83-51C2B4F7CE0F}" type="slidenum">
              <a:rPr lang="en-US" smtClean="0"/>
              <a:t>17</a:t>
            </a:fld>
            <a:endParaRPr lang="en-US"/>
          </a:p>
        </p:txBody>
      </p:sp>
    </p:spTree>
    <p:extLst>
      <p:ext uri="{BB962C8B-B14F-4D97-AF65-F5344CB8AC3E}">
        <p14:creationId xmlns:p14="http://schemas.microsoft.com/office/powerpoint/2010/main" val="101546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decided to first use a CNN binary classifying model.</a:t>
            </a:r>
          </a:p>
          <a:p>
            <a:endParaRPr lang="en-US" dirty="0"/>
          </a:p>
          <a:p>
            <a:r>
              <a:rPr lang="en-US" dirty="0"/>
              <a:t>To get my data ready for this model I had to prepare the data.</a:t>
            </a:r>
          </a:p>
          <a:p>
            <a:r>
              <a:rPr lang="en-US" dirty="0"/>
              <a:t>I extracted the values from my Mel-Spectrogram (with 128 frequency bins and 5 triangular filters)</a:t>
            </a:r>
          </a:p>
          <a:p>
            <a:r>
              <a:rPr lang="en-US" dirty="0"/>
              <a:t>and </a:t>
            </a:r>
            <a:r>
              <a:rPr lang="en-US" dirty="0" err="1"/>
              <a:t>shortend</a:t>
            </a:r>
            <a:r>
              <a:rPr lang="en-US" dirty="0"/>
              <a:t> all audio files to 30 seconds </a:t>
            </a:r>
          </a:p>
          <a:p>
            <a:r>
              <a:rPr lang="en-US" dirty="0"/>
              <a:t>I RUS the majority and ROS the minority.</a:t>
            </a:r>
          </a:p>
          <a:p>
            <a:r>
              <a:rPr lang="en-US" dirty="0"/>
              <a:t>Then I of course Min-Max scaled the data.</a:t>
            </a:r>
          </a:p>
          <a:p>
            <a:r>
              <a:rPr lang="en-US" dirty="0"/>
              <a:t>I had to do a lot of array reshaping and flattening during these steps but I won’t bore you with those details.</a:t>
            </a:r>
          </a:p>
        </p:txBody>
      </p:sp>
      <p:sp>
        <p:nvSpPr>
          <p:cNvPr id="4" name="Slide Number Placeholder 3"/>
          <p:cNvSpPr>
            <a:spLocks noGrp="1"/>
          </p:cNvSpPr>
          <p:nvPr>
            <p:ph type="sldNum" sz="quarter" idx="5"/>
          </p:nvPr>
        </p:nvSpPr>
        <p:spPr/>
        <p:txBody>
          <a:bodyPr/>
          <a:lstStyle/>
          <a:p>
            <a:fld id="{5CD270A4-E417-1544-8D83-51C2B4F7CE0F}" type="slidenum">
              <a:rPr lang="en-US" smtClean="0"/>
              <a:t>18</a:t>
            </a:fld>
            <a:endParaRPr lang="en-US"/>
          </a:p>
        </p:txBody>
      </p:sp>
    </p:spTree>
    <p:extLst>
      <p:ext uri="{BB962C8B-B14F-4D97-AF65-F5344CB8AC3E}">
        <p14:creationId xmlns:p14="http://schemas.microsoft.com/office/powerpoint/2010/main" val="1472087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trained and tested the model and the overall performance was pretty good. I wasn’t happy that the training accuracy score was slightly higher than my testing accuracy but having 100% recall was very ideal..</a:t>
            </a:r>
          </a:p>
          <a:p>
            <a:endParaRPr lang="en-US" dirty="0"/>
          </a:p>
          <a:p>
            <a:r>
              <a:rPr lang="en-US" dirty="0"/>
              <a:t>I then used the model to predict the class of audio samples provided by </a:t>
            </a:r>
            <a:r>
              <a:rPr lang="en-US" dirty="0" err="1"/>
              <a:t>Kasios</a:t>
            </a:r>
            <a:r>
              <a:rPr lang="en-US" dirty="0"/>
              <a:t>, the it predicted that NONE of the recordings were the Blue Pipit </a:t>
            </a:r>
          </a:p>
        </p:txBody>
      </p:sp>
      <p:sp>
        <p:nvSpPr>
          <p:cNvPr id="4" name="Slide Number Placeholder 3"/>
          <p:cNvSpPr>
            <a:spLocks noGrp="1"/>
          </p:cNvSpPr>
          <p:nvPr>
            <p:ph type="sldNum" sz="quarter" idx="5"/>
          </p:nvPr>
        </p:nvSpPr>
        <p:spPr/>
        <p:txBody>
          <a:bodyPr/>
          <a:lstStyle/>
          <a:p>
            <a:fld id="{5CD270A4-E417-1544-8D83-51C2B4F7CE0F}" type="slidenum">
              <a:rPr lang="en-US" smtClean="0"/>
              <a:t>19</a:t>
            </a:fld>
            <a:endParaRPr lang="en-US"/>
          </a:p>
        </p:txBody>
      </p:sp>
    </p:spTree>
    <p:extLst>
      <p:ext uri="{BB962C8B-B14F-4D97-AF65-F5344CB8AC3E}">
        <p14:creationId xmlns:p14="http://schemas.microsoft.com/office/powerpoint/2010/main" val="2421039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my due-diligence I decided to train some more binary classifiers but this time I turned away from CNN, and instead use Logistic Regression, Random Forest, and SVM.</a:t>
            </a:r>
          </a:p>
          <a:p>
            <a:endParaRPr lang="en-US" dirty="0"/>
          </a:p>
          <a:p>
            <a:r>
              <a:rPr lang="en-US" dirty="0"/>
              <a:t>To break down the large audio data file into manageable features  I extracted the Mel-frequency cepstral coefficents (at a very high level these are numbers that represent different aspect of the sounds in an audio recording – creating essential finger print of that audio file)</a:t>
            </a:r>
          </a:p>
          <a:p>
            <a:r>
              <a:rPr lang="en-US" dirty="0"/>
              <a:t>Because I used this technique to reduce down the size of my input data to only 16 features, I could use the entire duration of the audio recordings and get a concise representation of the overall audio </a:t>
            </a:r>
            <a:r>
              <a:rPr lang="en-US" dirty="0" err="1"/>
              <a:t>charactersistics</a:t>
            </a:r>
            <a:r>
              <a:rPr lang="en-US" dirty="0"/>
              <a:t>. </a:t>
            </a:r>
          </a:p>
          <a:p>
            <a:r>
              <a:rPr lang="en-US" dirty="0"/>
              <a:t>This isn’t the most robust solution, but I found it to be efficient to run on my machine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 then ROS the minority class and then trained my three models with </a:t>
            </a:r>
            <a:r>
              <a:rPr lang="en-US" dirty="0" err="1">
                <a:sym typeface="Wingdings" panose="05000000000000000000" pitchFamily="2" charset="2"/>
              </a:rPr>
              <a:t>GridSearch</a:t>
            </a:r>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20</a:t>
            </a:fld>
            <a:endParaRPr lang="en-US"/>
          </a:p>
        </p:txBody>
      </p:sp>
    </p:spTree>
    <p:extLst>
      <p:ext uri="{BB962C8B-B14F-4D97-AF65-F5344CB8AC3E}">
        <p14:creationId xmlns:p14="http://schemas.microsoft.com/office/powerpoint/2010/main" val="19590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scenario is located at the Boonsong </a:t>
            </a:r>
            <a:r>
              <a:rPr lang="en-US" dirty="0" err="1"/>
              <a:t>Lekagul</a:t>
            </a:r>
            <a:r>
              <a:rPr lang="en-US" dirty="0"/>
              <a:t> Wildlife preserve and this is occurring late March of 2018.</a:t>
            </a:r>
          </a:p>
          <a:p>
            <a:r>
              <a:rPr lang="en-US" dirty="0"/>
              <a:t>There has been signs that show that the population of the beloved Rose-Crested Blue Pipit bird have been decreasing! Indicating a possible endangerment of the species!</a:t>
            </a:r>
          </a:p>
          <a:p>
            <a:r>
              <a:rPr lang="en-US" dirty="0"/>
              <a:t>Mitch Vogel and his professors from the </a:t>
            </a:r>
            <a:r>
              <a:rPr lang="en-US" dirty="0" err="1"/>
              <a:t>Mistford</a:t>
            </a:r>
            <a:r>
              <a:rPr lang="en-US" dirty="0"/>
              <a:t> college began an investigation last year implicating </a:t>
            </a:r>
            <a:r>
              <a:rPr lang="en-US" dirty="0" err="1"/>
              <a:t>Kasios</a:t>
            </a:r>
            <a:r>
              <a:rPr lang="en-US" dirty="0"/>
              <a:t>, as they believed that the company was using a banned substance in their manufacturing process and dumping it in the preserve.</a:t>
            </a:r>
          </a:p>
          <a:p>
            <a:r>
              <a:rPr lang="en-US" dirty="0" err="1"/>
              <a:t>Kasios</a:t>
            </a:r>
            <a:r>
              <a:rPr lang="en-US" dirty="0"/>
              <a:t> claims they have done nothing wrong and that Mitch Vogel and his professors are media seekers and have flawed and biased research. They did their own investigation and found that there are plenty of the Blue Pipits backed up these claims by providing 15 </a:t>
            </a:r>
            <a:r>
              <a:rPr lang="en-US" dirty="0" err="1"/>
              <a:t>recordsing</a:t>
            </a:r>
            <a:r>
              <a:rPr lang="en-US" dirty="0"/>
              <a:t> of the bird.</a:t>
            </a:r>
          </a:p>
        </p:txBody>
      </p:sp>
      <p:sp>
        <p:nvSpPr>
          <p:cNvPr id="4" name="Slide Number Placeholder 3"/>
          <p:cNvSpPr>
            <a:spLocks noGrp="1"/>
          </p:cNvSpPr>
          <p:nvPr>
            <p:ph type="sldNum" sz="quarter" idx="5"/>
          </p:nvPr>
        </p:nvSpPr>
        <p:spPr/>
        <p:txBody>
          <a:bodyPr/>
          <a:lstStyle/>
          <a:p>
            <a:fld id="{5CD270A4-E417-1544-8D83-51C2B4F7CE0F}" type="slidenum">
              <a:rPr lang="en-US" smtClean="0"/>
              <a:t>2</a:t>
            </a:fld>
            <a:endParaRPr lang="en-US"/>
          </a:p>
        </p:txBody>
      </p:sp>
    </p:spTree>
    <p:extLst>
      <p:ext uri="{BB962C8B-B14F-4D97-AF65-F5344CB8AC3E}">
        <p14:creationId xmlns:p14="http://schemas.microsoft.com/office/powerpoint/2010/main" val="4095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overall results of the models.</a:t>
            </a:r>
          </a:p>
          <a:p>
            <a:r>
              <a:rPr lang="en-US" dirty="0"/>
              <a:t>The Logistic Regression and  SVM weren’t the greatest models but I was decently happy with their recall.</a:t>
            </a:r>
          </a:p>
          <a:p>
            <a:r>
              <a:rPr lang="en-US" dirty="0"/>
              <a:t>I was very happy with my Random Forest Model as the metrics between the Training and Testing data were on par, and there are great metrics across the board. </a:t>
            </a:r>
          </a:p>
          <a:p>
            <a:endParaRPr lang="en-US" dirty="0"/>
          </a:p>
          <a:p>
            <a:r>
              <a:rPr lang="en-US" dirty="0"/>
              <a:t>This RF model only predicted 1 of the 15 recordings </a:t>
            </a:r>
            <a:r>
              <a:rPr lang="en-US" dirty="0" err="1"/>
              <a:t>Kasios</a:t>
            </a:r>
            <a:r>
              <a:rPr lang="en-US" dirty="0"/>
              <a:t> provided to be the Blue Pipit.</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21</a:t>
            </a:fld>
            <a:endParaRPr lang="en-US"/>
          </a:p>
        </p:txBody>
      </p:sp>
    </p:spTree>
    <p:extLst>
      <p:ext uri="{BB962C8B-B14F-4D97-AF65-F5344CB8AC3E}">
        <p14:creationId xmlns:p14="http://schemas.microsoft.com/office/powerpoint/2010/main" val="96428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my analysis of the audio files, I can say with great confidence that the majority (if not all) of the recordings provided by </a:t>
            </a:r>
            <a:r>
              <a:rPr lang="en-US" dirty="0" err="1"/>
              <a:t>Kasios</a:t>
            </a:r>
            <a:r>
              <a:rPr lang="en-US" dirty="0"/>
              <a:t> are NOT of the Blue pipit bird.</a:t>
            </a:r>
          </a:p>
          <a:p>
            <a:r>
              <a:rPr lang="en-US" dirty="0"/>
              <a:t>I </a:t>
            </a:r>
            <a:r>
              <a:rPr lang="en-US" dirty="0" err="1"/>
              <a:t>listend</a:t>
            </a:r>
            <a:r>
              <a:rPr lang="en-US" dirty="0"/>
              <a:t> to a lot of files and they do not sound like the blue pipit, they do not visualize like the blue pipit and my models are predicting that most of these recordings are NOT the blue pipit.</a:t>
            </a:r>
          </a:p>
        </p:txBody>
      </p:sp>
      <p:sp>
        <p:nvSpPr>
          <p:cNvPr id="4" name="Slide Number Placeholder 3"/>
          <p:cNvSpPr>
            <a:spLocks noGrp="1"/>
          </p:cNvSpPr>
          <p:nvPr>
            <p:ph type="sldNum" sz="quarter" idx="5"/>
          </p:nvPr>
        </p:nvSpPr>
        <p:spPr/>
        <p:txBody>
          <a:bodyPr/>
          <a:lstStyle/>
          <a:p>
            <a:fld id="{5CD270A4-E417-1544-8D83-51C2B4F7CE0F}" type="slidenum">
              <a:rPr lang="en-US" smtClean="0"/>
              <a:t>22</a:t>
            </a:fld>
            <a:endParaRPr lang="en-US"/>
          </a:p>
        </p:txBody>
      </p:sp>
    </p:spTree>
    <p:extLst>
      <p:ext uri="{BB962C8B-B14F-4D97-AF65-F5344CB8AC3E}">
        <p14:creationId xmlns:p14="http://schemas.microsoft.com/office/powerpoint/2010/main" val="132491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 me to my third and final wrap up goal.</a:t>
            </a:r>
          </a:p>
        </p:txBody>
      </p:sp>
      <p:sp>
        <p:nvSpPr>
          <p:cNvPr id="4" name="Slide Number Placeholder 3"/>
          <p:cNvSpPr>
            <a:spLocks noGrp="1"/>
          </p:cNvSpPr>
          <p:nvPr>
            <p:ph type="sldNum" sz="quarter" idx="5"/>
          </p:nvPr>
        </p:nvSpPr>
        <p:spPr/>
        <p:txBody>
          <a:bodyPr/>
          <a:lstStyle/>
          <a:p>
            <a:fld id="{5CD270A4-E417-1544-8D83-51C2B4F7CE0F}" type="slidenum">
              <a:rPr lang="en-US" smtClean="0"/>
              <a:t>23</a:t>
            </a:fld>
            <a:endParaRPr lang="en-US"/>
          </a:p>
        </p:txBody>
      </p:sp>
    </p:spTree>
    <p:extLst>
      <p:ext uri="{BB962C8B-B14F-4D97-AF65-F5344CB8AC3E}">
        <p14:creationId xmlns:p14="http://schemas.microsoft.com/office/powerpoint/2010/main" val="195543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24</a:t>
            </a:fld>
            <a:endParaRPr lang="en-US"/>
          </a:p>
        </p:txBody>
      </p:sp>
    </p:spTree>
    <p:extLst>
      <p:ext uri="{BB962C8B-B14F-4D97-AF65-F5344CB8AC3E}">
        <p14:creationId xmlns:p14="http://schemas.microsoft.com/office/powerpoint/2010/main" val="1690966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 me to my third and final wrap up goal.</a:t>
            </a:r>
          </a:p>
        </p:txBody>
      </p:sp>
      <p:sp>
        <p:nvSpPr>
          <p:cNvPr id="4" name="Slide Number Placeholder 3"/>
          <p:cNvSpPr>
            <a:spLocks noGrp="1"/>
          </p:cNvSpPr>
          <p:nvPr>
            <p:ph type="sldNum" sz="quarter" idx="5"/>
          </p:nvPr>
        </p:nvSpPr>
        <p:spPr/>
        <p:txBody>
          <a:bodyPr/>
          <a:lstStyle/>
          <a:p>
            <a:fld id="{5CD270A4-E417-1544-8D83-51C2B4F7CE0F}" type="slidenum">
              <a:rPr lang="en-US" smtClean="0"/>
              <a:t>25</a:t>
            </a:fld>
            <a:endParaRPr lang="en-US"/>
          </a:p>
        </p:txBody>
      </p:sp>
    </p:spTree>
    <p:extLst>
      <p:ext uri="{BB962C8B-B14F-4D97-AF65-F5344CB8AC3E}">
        <p14:creationId xmlns:p14="http://schemas.microsoft.com/office/powerpoint/2010/main" val="122651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scenario as I was interested in applying CNNs to audio data where as I applied it to images during the midterm project. Which I soon learned I would just convert my audio files into images so it wasn’t too different.</a:t>
            </a:r>
          </a:p>
          <a:p>
            <a:r>
              <a:rPr lang="en-US" dirty="0"/>
              <a:t>The approach I took for this project was to split the analysis in two– one section for goal 1 to analyze the metadata, the other section for goal 2 </a:t>
            </a:r>
            <a:r>
              <a:rPr lang="en-US" dirty="0" err="1"/>
              <a:t>analzing</a:t>
            </a:r>
            <a:r>
              <a:rPr lang="en-US" dirty="0"/>
              <a:t> Audio Recordings.</a:t>
            </a:r>
          </a:p>
          <a:p>
            <a:r>
              <a:rPr lang="en-US" dirty="0"/>
              <a:t>The biggest challenges I faced with this project was learning about audio data   and how to preprocess audio and even music theory.</a:t>
            </a:r>
          </a:p>
          <a:p>
            <a:r>
              <a:rPr lang="en-US" dirty="0"/>
              <a:t>I also had a lot of memory issues while running my analysis.</a:t>
            </a:r>
          </a:p>
        </p:txBody>
      </p:sp>
      <p:sp>
        <p:nvSpPr>
          <p:cNvPr id="4" name="Slide Number Placeholder 3"/>
          <p:cNvSpPr>
            <a:spLocks noGrp="1"/>
          </p:cNvSpPr>
          <p:nvPr>
            <p:ph type="sldNum" sz="quarter" idx="5"/>
          </p:nvPr>
        </p:nvSpPr>
        <p:spPr/>
        <p:txBody>
          <a:bodyPr/>
          <a:lstStyle/>
          <a:p>
            <a:fld id="{5CD270A4-E417-1544-8D83-51C2B4F7CE0F}" type="slidenum">
              <a:rPr lang="en-US" smtClean="0"/>
              <a:t>26</a:t>
            </a:fld>
            <a:endParaRPr lang="en-US"/>
          </a:p>
        </p:txBody>
      </p:sp>
    </p:spTree>
    <p:extLst>
      <p:ext uri="{BB962C8B-B14F-4D97-AF65-F5344CB8AC3E}">
        <p14:creationId xmlns:p14="http://schemas.microsoft.com/office/powerpoint/2010/main" val="396901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a:t>
            </a:r>
            <a:r>
              <a:rPr lang="en-US" dirty="0" err="1"/>
              <a:t>timebreak</a:t>
            </a:r>
            <a:r>
              <a:rPr lang="en-US" dirty="0"/>
              <a:t> down of the project.</a:t>
            </a:r>
          </a:p>
          <a:p>
            <a:r>
              <a:rPr lang="en-US" dirty="0"/>
              <a:t>70% of the time was dedicated to data prep and analysis</a:t>
            </a:r>
          </a:p>
          <a:p>
            <a:r>
              <a:rPr lang="en-US" dirty="0"/>
              <a:t>13% of the time was dedicated to researching audio processing and performing prototype experiments</a:t>
            </a:r>
          </a:p>
          <a:p>
            <a:r>
              <a:rPr lang="en-US" dirty="0"/>
              <a:t>10% of my time was used to develop my model</a:t>
            </a:r>
          </a:p>
          <a:p>
            <a:r>
              <a:rPr lang="en-US" dirty="0"/>
              <a:t>5% of my time I was (and am) wrapping and cleaning up my results</a:t>
            </a:r>
          </a:p>
          <a:p>
            <a:r>
              <a:rPr lang="en-US" dirty="0"/>
              <a:t>And only 2% of my time I used to assess the project, which was a mistake on my part. I feel if I put more time into </a:t>
            </a:r>
            <a:r>
              <a:rPr lang="en-US" dirty="0" err="1"/>
              <a:t>assement</a:t>
            </a:r>
            <a:r>
              <a:rPr lang="en-US" dirty="0"/>
              <a:t> and planning phases I could have used my time more efficiently.</a:t>
            </a:r>
          </a:p>
        </p:txBody>
      </p:sp>
      <p:sp>
        <p:nvSpPr>
          <p:cNvPr id="4" name="Slide Number Placeholder 3"/>
          <p:cNvSpPr>
            <a:spLocks noGrp="1"/>
          </p:cNvSpPr>
          <p:nvPr>
            <p:ph type="sldNum" sz="quarter" idx="5"/>
          </p:nvPr>
        </p:nvSpPr>
        <p:spPr/>
        <p:txBody>
          <a:bodyPr/>
          <a:lstStyle/>
          <a:p>
            <a:fld id="{5CD270A4-E417-1544-8D83-51C2B4F7CE0F}" type="slidenum">
              <a:rPr lang="en-US" smtClean="0"/>
              <a:t>27</a:t>
            </a:fld>
            <a:endParaRPr lang="en-US"/>
          </a:p>
        </p:txBody>
      </p:sp>
    </p:spTree>
    <p:extLst>
      <p:ext uri="{BB962C8B-B14F-4D97-AF65-F5344CB8AC3E}">
        <p14:creationId xmlns:p14="http://schemas.microsoft.com/office/powerpoint/2010/main" val="1577051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 did was look at the number of recordings over time</a:t>
            </a:r>
          </a:p>
          <a:p>
            <a:r>
              <a:rPr lang="en-US" dirty="0"/>
              <a:t>The number of bird calls begin to </a:t>
            </a:r>
            <a:r>
              <a:rPr lang="en-US" dirty="0" err="1"/>
              <a:t>steadilty</a:t>
            </a:r>
            <a:r>
              <a:rPr lang="en-US" dirty="0"/>
              <a:t> increase between 2005 to 2014, in 2015 you can see a large dip in bird call recordings for many of the bird species (the Rose-Crested Blue Pipit had a record breaking number that year though, but quickly falls off)</a:t>
            </a:r>
          </a:p>
        </p:txBody>
      </p:sp>
      <p:sp>
        <p:nvSpPr>
          <p:cNvPr id="4" name="Slide Number Placeholder 3"/>
          <p:cNvSpPr>
            <a:spLocks noGrp="1"/>
          </p:cNvSpPr>
          <p:nvPr>
            <p:ph type="sldNum" sz="quarter" idx="5"/>
          </p:nvPr>
        </p:nvSpPr>
        <p:spPr/>
        <p:txBody>
          <a:bodyPr/>
          <a:lstStyle/>
          <a:p>
            <a:fld id="{5CD270A4-E417-1544-8D83-51C2B4F7CE0F}" type="slidenum">
              <a:rPr lang="en-US" smtClean="0"/>
              <a:t>29</a:t>
            </a:fld>
            <a:endParaRPr lang="en-US"/>
          </a:p>
        </p:txBody>
      </p:sp>
    </p:spTree>
    <p:extLst>
      <p:ext uri="{BB962C8B-B14F-4D97-AF65-F5344CB8AC3E}">
        <p14:creationId xmlns:p14="http://schemas.microsoft.com/office/powerpoint/2010/main" val="62453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Consolas" panose="020B0609020204030204" pitchFamily="49" charset="0"/>
              </a:rPr>
              <a:t>In general, the </a:t>
            </a:r>
            <a:r>
              <a:rPr lang="en-US" b="0" dirty="0">
                <a:solidFill>
                  <a:srgbClr val="CE9178"/>
                </a:solidFill>
                <a:effectLst/>
                <a:latin typeface="Consolas" panose="020B0609020204030204" pitchFamily="49" charset="0"/>
              </a:rPr>
              <a:t>`Rose-crested Blue Pipit`</a:t>
            </a:r>
            <a:r>
              <a:rPr lang="en-US" b="0" dirty="0">
                <a:solidFill>
                  <a:srgbClr val="CCCCCC"/>
                </a:solidFill>
                <a:effectLst/>
                <a:latin typeface="Consolas" panose="020B0609020204030204" pitchFamily="49" charset="0"/>
              </a:rPr>
              <a:t> seems to keep to the Northwest region in the map threw out time, and this doesn't change.</a:t>
            </a: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Observations for other birds of note:</a:t>
            </a:r>
          </a:p>
          <a:p>
            <a:br>
              <a:rPr lang="en-US" b="0" dirty="0">
                <a:solidFill>
                  <a:srgbClr val="CCCCCC"/>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`Blue-collared Zipper`</a:t>
            </a:r>
            <a:r>
              <a:rPr lang="en-US" b="0" dirty="0">
                <a:solidFill>
                  <a:srgbClr val="CCCCCC"/>
                </a:solidFill>
                <a:effectLst/>
                <a:latin typeface="Consolas" panose="020B0609020204030204" pitchFamily="49" charset="0"/>
              </a:rPr>
              <a:t>: In all years, most of the birds resided in the Southeast corner of the map, with a few outliers near the </a:t>
            </a:r>
            <a:r>
              <a:rPr lang="en-US" b="0" dirty="0" err="1">
                <a:solidFill>
                  <a:srgbClr val="CCCCCC"/>
                </a:solidFill>
                <a:effectLst/>
                <a:latin typeface="Consolas" panose="020B0609020204030204" pitchFamily="49" charset="0"/>
              </a:rPr>
              <a:t>Kasios</a:t>
            </a:r>
            <a:r>
              <a:rPr lang="en-US" b="0" dirty="0">
                <a:solidFill>
                  <a:srgbClr val="CCCCCC"/>
                </a:solidFill>
                <a:effectLst/>
                <a:latin typeface="Consolas" panose="020B0609020204030204" pitchFamily="49" charset="0"/>
              </a:rPr>
              <a:t> Manufactory between the years of 2011 and 2016. The birds then stop appearing during 2017/2018 minus one spotting back in the Southeast corner of the map.</a:t>
            </a:r>
          </a:p>
          <a:p>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`Carries </a:t>
            </a:r>
            <a:r>
              <a:rPr lang="en-US" b="0" dirty="0" err="1">
                <a:solidFill>
                  <a:srgbClr val="CE9178"/>
                </a:solidFill>
                <a:effectLst/>
                <a:latin typeface="Consolas" panose="020B0609020204030204" pitchFamily="49" charset="0"/>
              </a:rPr>
              <a:t>Champagn</a:t>
            </a:r>
            <a:r>
              <a:rPr lang="en-US" b="0" dirty="0">
                <a:solidFill>
                  <a:srgbClr val="CE9178"/>
                </a:solidFill>
                <a:effectLst/>
                <a:latin typeface="Consolas" panose="020B0609020204030204" pitchFamily="49" charset="0"/>
              </a:rPr>
              <a:t> Pipit`</a:t>
            </a:r>
            <a:r>
              <a:rPr lang="en-US" b="0" dirty="0">
                <a:solidFill>
                  <a:srgbClr val="CCCCCC"/>
                </a:solidFill>
                <a:effectLst/>
                <a:latin typeface="Consolas" panose="020B0609020204030204" pitchFamily="49" charset="0"/>
              </a:rPr>
              <a:t>: In all years, the birds seem to congregate around the </a:t>
            </a:r>
            <a:r>
              <a:rPr lang="en-US" b="0" dirty="0" err="1">
                <a:solidFill>
                  <a:srgbClr val="CCCCCC"/>
                </a:solidFill>
                <a:effectLst/>
                <a:latin typeface="Consolas" panose="020B0609020204030204" pitchFamily="49" charset="0"/>
              </a:rPr>
              <a:t>Kasios</a:t>
            </a:r>
            <a:r>
              <a:rPr lang="en-US" b="0" dirty="0">
                <a:solidFill>
                  <a:srgbClr val="CCCCCC"/>
                </a:solidFill>
                <a:effectLst/>
                <a:latin typeface="Consolas" panose="020B0609020204030204" pitchFamily="49" charset="0"/>
              </a:rPr>
              <a:t> manufacturing facility. This is true for later years (2017-2018), but the population did seem to decrease a bit.</a:t>
            </a:r>
          </a:p>
          <a:p>
            <a:r>
              <a:rPr lang="en-US" b="0" dirty="0">
                <a:solidFill>
                  <a:srgbClr val="6796E6"/>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`Eastern Corn Skeet`</a:t>
            </a:r>
            <a:r>
              <a:rPr lang="en-US" b="0" dirty="0">
                <a:solidFill>
                  <a:srgbClr val="CCCCCC"/>
                </a:solidFill>
                <a:effectLst/>
                <a:latin typeface="Consolas" panose="020B0609020204030204" pitchFamily="49" charset="0"/>
              </a:rPr>
              <a:t>: There seems to be a high population of this bird type in the eastern portion of the map, however after 2016 no more of these birds were spotted despite its large population in previous years.</a:t>
            </a: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30</a:t>
            </a:fld>
            <a:endParaRPr lang="en-US"/>
          </a:p>
        </p:txBody>
      </p:sp>
    </p:spTree>
    <p:extLst>
      <p:ext uri="{BB962C8B-B14F-4D97-AF65-F5344CB8AC3E}">
        <p14:creationId xmlns:p14="http://schemas.microsoft.com/office/powerpoint/2010/main" val="3208037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analysis here’s an overview of the data-</a:t>
            </a:r>
          </a:p>
          <a:p>
            <a:r>
              <a:rPr lang="en-US" dirty="0"/>
              <a:t>We have bird calls vetted by ornithology group as well as metadata</a:t>
            </a:r>
          </a:p>
          <a:p>
            <a:r>
              <a:rPr lang="en-US" dirty="0"/>
              <a:t>There were over 2000 audio recordings that were of 19 unique bird species, each  audio file was graded on quality, and each audio recording had the time and date of when it was recorded as well as where it was recorded.</a:t>
            </a:r>
          </a:p>
          <a:p>
            <a:r>
              <a:rPr lang="en-US" dirty="0"/>
              <a:t>The type of vocalization was also recorded, but it does not pertain directly to my analysis so we won’t dive too deeply into that, but I did however look into it.</a:t>
            </a:r>
          </a:p>
          <a:p>
            <a:r>
              <a:rPr lang="en-US" dirty="0"/>
              <a:t>Of course we also have the audio recordings provided by </a:t>
            </a:r>
            <a:r>
              <a:rPr lang="en-US" dirty="0" err="1"/>
              <a:t>Kasios</a:t>
            </a:r>
            <a:r>
              <a:rPr lang="en-US" dirty="0"/>
              <a:t> as well as metadata on where they captured the audio.</a:t>
            </a:r>
          </a:p>
          <a:p>
            <a:r>
              <a:rPr lang="en-US" dirty="0"/>
              <a:t>A map of the </a:t>
            </a:r>
            <a:r>
              <a:rPr lang="en-US" dirty="0" err="1"/>
              <a:t>Lekagul</a:t>
            </a:r>
            <a:r>
              <a:rPr lang="en-US" dirty="0"/>
              <a:t> preserve</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61272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clean the metadata I first removed all rows with a score less than B – this is mostly for my audio analysis later on, as well as to help declutter some of my visualizations</a:t>
            </a:r>
          </a:p>
          <a:p>
            <a:r>
              <a:rPr lang="en-US" dirty="0"/>
              <a:t>I also standardized and cleaned my date column, and dropped rows with missing X, Y coordinate values</a:t>
            </a:r>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88733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 did was look at the number of all bird species calls per year. </a:t>
            </a:r>
          </a:p>
          <a:p>
            <a:endParaRPr lang="en-US" dirty="0"/>
          </a:p>
          <a:p>
            <a:r>
              <a:rPr lang="en-US" dirty="0"/>
              <a:t>Here’s a graph of the count of the blue-pipit recordings per year.</a:t>
            </a:r>
          </a:p>
          <a:p>
            <a:endParaRPr lang="en-US" dirty="0"/>
          </a:p>
          <a:p>
            <a:r>
              <a:rPr lang="en-US" dirty="0"/>
              <a:t>It’s interesting that </a:t>
            </a:r>
            <a:r>
              <a:rPr lang="en-US" dirty="0" err="1"/>
              <a:t>Kasios</a:t>
            </a:r>
            <a:r>
              <a:rPr lang="en-US" dirty="0"/>
              <a:t> recorded 15 blue pipit calls as it is only the 3</a:t>
            </a:r>
            <a:r>
              <a:rPr lang="en-US" baseline="30000" dirty="0"/>
              <a:t>rd</a:t>
            </a:r>
            <a:r>
              <a:rPr lang="en-US" dirty="0"/>
              <a:t> month of the year. This would be highest number of calls in such a short period of time!</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349050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thing I wanted to understand is the </a:t>
            </a:r>
            <a:r>
              <a:rPr lang="en-US" dirty="0" err="1"/>
              <a:t>congration</a:t>
            </a:r>
            <a:r>
              <a:rPr lang="en-US" dirty="0"/>
              <a:t> patterns of birds over time.</a:t>
            </a:r>
          </a:p>
          <a:p>
            <a:r>
              <a:rPr lang="en-US" dirty="0"/>
              <a:t>The red X shows the location of the supposed dumping site. The black points are where </a:t>
            </a:r>
            <a:r>
              <a:rPr lang="en-US" dirty="0" err="1"/>
              <a:t>Kasios</a:t>
            </a:r>
            <a:r>
              <a:rPr lang="en-US" dirty="0"/>
              <a:t> collected their recordings.</a:t>
            </a:r>
          </a:p>
          <a:p>
            <a:r>
              <a:rPr lang="en-US" dirty="0"/>
              <a:t>The plot on the left is all bird species recording locations and the plot on the right is all BP recordings over time</a:t>
            </a:r>
          </a:p>
          <a:p>
            <a:endParaRPr lang="en-US" dirty="0"/>
          </a:p>
          <a:p>
            <a:r>
              <a:rPr lang="en-US" dirty="0"/>
              <a:t>This plot on the left is a lot but show that in general birds tend the congregate in the same areas and with few outliers.</a:t>
            </a:r>
          </a:p>
          <a:p>
            <a:r>
              <a:rPr lang="en-US" dirty="0"/>
              <a:t>The plot on the right shows that the Blue pipit seem to congregate around the northeast corner of the preserve with some nests along the west near rivers.</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49223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focus on the last three years, this still congregation pattern still holds true, but as you can see here, the number of birds congregating in that northeast corner of the preserve have been decreasing!</a:t>
            </a:r>
          </a:p>
          <a:p>
            <a:r>
              <a:rPr lang="en-US" dirty="0"/>
              <a:t>What else is important to note is that two of the recording locations that </a:t>
            </a:r>
            <a:r>
              <a:rPr lang="en-US" dirty="0" err="1"/>
              <a:t>Kasios</a:t>
            </a:r>
            <a:r>
              <a:rPr lang="en-US" dirty="0"/>
              <a:t> provided are no where near where the blue pipit has been recorded before by the Ornithology society.</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3203422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my analysis of the meta data I found the following:</a:t>
            </a:r>
          </a:p>
          <a:p>
            <a:r>
              <a:rPr lang="en-US" dirty="0"/>
              <a:t>There were a steady increase in all bird calls from 2005 to 2014</a:t>
            </a:r>
          </a:p>
          <a:p>
            <a:r>
              <a:rPr lang="en-US" dirty="0"/>
              <a:t>Then there was a dip in 13 different bird species call from 2015 to 2017</a:t>
            </a:r>
          </a:p>
          <a:p>
            <a:r>
              <a:rPr lang="en-US" dirty="0"/>
              <a:t>The blue pipit went from 37 calls in 2015 to 11 calls in 2017</a:t>
            </a:r>
          </a:p>
          <a:p>
            <a:r>
              <a:rPr lang="en-US" dirty="0"/>
              <a:t>In general birds tend to congregate in the same location over time</a:t>
            </a:r>
          </a:p>
          <a:p>
            <a:endParaRPr lang="en-US" dirty="0"/>
          </a:p>
          <a:p>
            <a:r>
              <a:rPr lang="en-US" dirty="0" err="1"/>
              <a:t>Kasios</a:t>
            </a:r>
            <a:r>
              <a:rPr lang="en-US" dirty="0"/>
              <a:t> had two abnormal locations of recording which I circled in </a:t>
            </a:r>
            <a:r>
              <a:rPr lang="en-US" dirty="0" err="1"/>
              <a:t>redf</a:t>
            </a:r>
            <a:r>
              <a:rPr lang="en-US" dirty="0"/>
              <a:t> here</a:t>
            </a:r>
          </a:p>
          <a:p>
            <a:r>
              <a:rPr lang="en-US" dirty="0"/>
              <a:t>, and they also had a record-breaking call count in such a short period of time.</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11083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1990574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8/6/2023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855169" y="827773"/>
            <a:ext cx="10502641" cy="2988853"/>
          </a:xfrm>
        </p:spPr>
        <p:txBody>
          <a:bodyPr>
            <a:normAutofit/>
          </a:bodyPr>
          <a:lstStyle/>
          <a:p>
            <a:r>
              <a:rPr lang="en-US" sz="4800" dirty="0"/>
              <a:t>Suspense at the Wildlife Preserve</a:t>
            </a:r>
            <a:br>
              <a:rPr lang="en-US" dirty="0"/>
            </a:br>
            <a:r>
              <a:rPr lang="en-US" sz="3600" b="0" i="1" dirty="0"/>
              <a:t>“Cheep” Shots</a:t>
            </a:r>
            <a:r>
              <a:rPr lang="en-US" sz="3600" dirty="0"/>
              <a:t>	</a:t>
            </a:r>
            <a:endParaRPr lang="en-US" dirty="0"/>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855169" y="4057572"/>
            <a:ext cx="8314709" cy="1633956"/>
          </a:xfrm>
        </p:spPr>
        <p:txBody>
          <a:bodyPr/>
          <a:lstStyle/>
          <a:p>
            <a:r>
              <a:rPr lang="en-US" dirty="0"/>
              <a:t>COMP 4449: Capstone | Summer 2023</a:t>
            </a:r>
          </a:p>
          <a:p>
            <a:r>
              <a:rPr lang="en-US" dirty="0"/>
              <a:t>Sammantha Firestone</a:t>
            </a:r>
          </a:p>
        </p:txBody>
      </p:sp>
    </p:spTree>
    <p:extLst>
      <p:ext uri="{BB962C8B-B14F-4D97-AF65-F5344CB8AC3E}">
        <p14:creationId xmlns:p14="http://schemas.microsoft.com/office/powerpoint/2010/main" val="209531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2</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fontScale="92500" lnSpcReduction="20000"/>
          </a:bodyPr>
          <a:lstStyle/>
          <a:p>
            <a:r>
              <a:rPr lang="en-US" dirty="0"/>
              <a:t>Analyze the set of bird calls supplied by </a:t>
            </a:r>
            <a:r>
              <a:rPr lang="en-US" dirty="0" err="1"/>
              <a:t>Kasios</a:t>
            </a:r>
            <a:r>
              <a:rPr lang="en-US" dirty="0"/>
              <a:t> to assess the support for their claim of Blue Pipits being present throughout the Preserve</a:t>
            </a:r>
          </a:p>
          <a:p>
            <a:endParaRPr lang="en-US" dirty="0"/>
          </a:p>
        </p:txBody>
      </p:sp>
    </p:spTree>
    <p:extLst>
      <p:ext uri="{BB962C8B-B14F-4D97-AF65-F5344CB8AC3E}">
        <p14:creationId xmlns:p14="http://schemas.microsoft.com/office/powerpoint/2010/main" val="350752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a:bodyPr>
          <a:lstStyle/>
          <a:p>
            <a:pPr marL="342900" indent="-342900">
              <a:buFont typeface="Wingdings" panose="05000000000000000000" pitchFamily="2" charset="2"/>
              <a:buChar char="Ø"/>
            </a:pPr>
            <a:r>
              <a:rPr lang="en-US" sz="2800" dirty="0">
                <a:solidFill>
                  <a:schemeClr val="tx1"/>
                </a:solidFill>
              </a:rPr>
              <a:t>Append Filename</a:t>
            </a:r>
          </a:p>
          <a:p>
            <a:pPr marL="800100" lvl="1" indent="-342900">
              <a:buFont typeface="Wingdings" panose="05000000000000000000" pitchFamily="2" charset="2"/>
              <a:buChar char="Ø"/>
            </a:pPr>
            <a:r>
              <a:rPr lang="en-US" sz="2400" dirty="0">
                <a:solidFill>
                  <a:schemeClr val="tx1"/>
                </a:solidFill>
              </a:rPr>
              <a:t>Add filename to metadata to refer to</a:t>
            </a:r>
          </a:p>
          <a:p>
            <a:pPr marL="342900" indent="-342900">
              <a:buFont typeface="Wingdings" panose="05000000000000000000" pitchFamily="2" charset="2"/>
              <a:buChar char="Ø"/>
            </a:pPr>
            <a:r>
              <a:rPr lang="en-US" sz="2800" dirty="0"/>
              <a:t>Convert mp3 to wav</a:t>
            </a:r>
          </a:p>
          <a:p>
            <a:pPr marL="800100" lvl="1" indent="-342900">
              <a:buFont typeface="Wingdings" panose="05000000000000000000" pitchFamily="2" charset="2"/>
              <a:buChar char="Ø"/>
            </a:pPr>
            <a:r>
              <a:rPr lang="en-US" sz="2400" dirty="0" err="1">
                <a:solidFill>
                  <a:schemeClr val="tx1"/>
                </a:solidFill>
              </a:rPr>
              <a:t>Librosa</a:t>
            </a:r>
            <a:r>
              <a:rPr lang="en-US" sz="2400" dirty="0">
                <a:solidFill>
                  <a:schemeClr val="tx1"/>
                </a:solidFill>
              </a:rPr>
              <a:t> library requires wav files</a:t>
            </a:r>
          </a:p>
          <a:p>
            <a:pPr marL="342900" indent="-342900">
              <a:buFont typeface="Wingdings" panose="05000000000000000000" pitchFamily="2" charset="2"/>
              <a:buChar char="Ø"/>
            </a:pPr>
            <a:r>
              <a:rPr lang="en-US" sz="2800" dirty="0"/>
              <a:t>High-level audio analysis</a:t>
            </a:r>
          </a:p>
          <a:p>
            <a:pPr marL="800100" lvl="1" indent="-342900">
              <a:buFont typeface="Wingdings" panose="05000000000000000000" pitchFamily="2" charset="2"/>
              <a:buChar char="Ø"/>
            </a:pPr>
            <a:r>
              <a:rPr lang="en-US" dirty="0">
                <a:solidFill>
                  <a:schemeClr val="tx1"/>
                </a:solidFill>
              </a:rPr>
              <a:t>Duration | Max Amplitude | Max Frequency</a:t>
            </a:r>
          </a:p>
          <a:p>
            <a:pPr marL="342900" indent="-342900">
              <a:buFont typeface="Wingdings" panose="05000000000000000000" pitchFamily="2" charset="2"/>
              <a:buChar char="Ø"/>
            </a:pPr>
            <a:r>
              <a:rPr lang="en-US" sz="2800" dirty="0">
                <a:solidFill>
                  <a:schemeClr val="tx1"/>
                </a:solidFill>
              </a:rPr>
              <a:t>Listening  &amp; Visualize to </a:t>
            </a:r>
            <a:r>
              <a:rPr lang="en-US" sz="2800" dirty="0"/>
              <a:t>Bird Calls and Songs</a:t>
            </a:r>
          </a:p>
          <a:p>
            <a:pPr marL="800100" lvl="1" indent="-342900">
              <a:buFont typeface="Wingdings" panose="05000000000000000000" pitchFamily="2" charset="2"/>
              <a:buChar char="Ø"/>
            </a:pPr>
            <a:r>
              <a:rPr lang="en-US" dirty="0">
                <a:solidFill>
                  <a:schemeClr val="tx1"/>
                </a:solidFill>
              </a:rPr>
              <a:t>Rose-Crested Blue Pipit</a:t>
            </a:r>
          </a:p>
          <a:p>
            <a:pPr marL="800100" lvl="1" indent="-342900">
              <a:buFont typeface="Wingdings" panose="05000000000000000000" pitchFamily="2" charset="2"/>
              <a:buChar char="Ø"/>
            </a:pPr>
            <a:r>
              <a:rPr lang="en-US" dirty="0" err="1">
                <a:solidFill>
                  <a:schemeClr val="tx1"/>
                </a:solidFill>
              </a:rPr>
              <a:t>Kasios</a:t>
            </a:r>
            <a:r>
              <a:rPr lang="en-US" dirty="0">
                <a:solidFill>
                  <a:schemeClr val="tx1"/>
                </a:solidFill>
              </a:rPr>
              <a:t> Recordings</a:t>
            </a:r>
          </a:p>
          <a:p>
            <a:pPr marL="800100" lvl="1" indent="-342900">
              <a:buFont typeface="Wingdings" panose="05000000000000000000" pitchFamily="2" charset="2"/>
              <a:buChar char="Ø"/>
            </a:pPr>
            <a:r>
              <a:rPr lang="en-US" dirty="0">
                <a:solidFill>
                  <a:schemeClr val="tx1"/>
                </a:solidFill>
              </a:rPr>
              <a:t>Other birds of interest</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Initial Audio Preprocessing Cleaning &amp; Exploration</a:t>
            </a:r>
          </a:p>
        </p:txBody>
      </p:sp>
      <p:pic>
        <p:nvPicPr>
          <p:cNvPr id="10" name="Picture 9">
            <a:extLst>
              <a:ext uri="{FF2B5EF4-FFF2-40B4-BE49-F238E27FC236}">
                <a16:creationId xmlns:a16="http://schemas.microsoft.com/office/drawing/2014/main" id="{328194CB-53E2-E53D-B6C1-19BB0C84C930}"/>
              </a:ext>
            </a:extLst>
          </p:cNvPr>
          <p:cNvPicPr>
            <a:picLocks noChangeAspect="1"/>
          </p:cNvPicPr>
          <p:nvPr/>
        </p:nvPicPr>
        <p:blipFill>
          <a:blip r:embed="rId3"/>
          <a:stretch>
            <a:fillRect/>
          </a:stretch>
        </p:blipFill>
        <p:spPr>
          <a:xfrm>
            <a:off x="6941347" y="1776413"/>
            <a:ext cx="4957762" cy="3305174"/>
          </a:xfrm>
          <a:prstGeom prst="rect">
            <a:avLst/>
          </a:prstGeom>
          <a:ln>
            <a:solidFill>
              <a:schemeClr val="tx2"/>
            </a:solidFill>
          </a:ln>
        </p:spPr>
      </p:pic>
    </p:spTree>
    <p:extLst>
      <p:ext uri="{BB962C8B-B14F-4D97-AF65-F5344CB8AC3E}">
        <p14:creationId xmlns:p14="http://schemas.microsoft.com/office/powerpoint/2010/main" val="2683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Song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tretch>
            <a:fillRect/>
          </a:stretch>
        </p:blipFill>
        <p:spPr>
          <a:xfrm>
            <a:off x="116682" y="1750096"/>
            <a:ext cx="6324599"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tretch>
            <a:fillRect/>
          </a:stretch>
        </p:blipFill>
        <p:spPr>
          <a:xfrm>
            <a:off x="116682" y="4248308"/>
            <a:ext cx="6289040"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Cheeps every 5 to 10 seconds</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4kHz</a:t>
            </a:r>
          </a:p>
        </p:txBody>
      </p:sp>
    </p:spTree>
    <p:extLst>
      <p:ext uri="{BB962C8B-B14F-4D97-AF65-F5344CB8AC3E}">
        <p14:creationId xmlns:p14="http://schemas.microsoft.com/office/powerpoint/2010/main" val="3325719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Song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rcRect/>
          <a:stretch/>
        </p:blipFill>
        <p:spPr>
          <a:xfrm>
            <a:off x="365601" y="1750096"/>
            <a:ext cx="5826760"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rcRect/>
          <a:stretch/>
        </p:blipFill>
        <p:spPr>
          <a:xfrm>
            <a:off x="388209" y="4248308"/>
            <a:ext cx="5745986"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Cheeps every 5 to 10 seconds</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&gt;4kHz</a:t>
            </a:r>
          </a:p>
        </p:txBody>
      </p:sp>
    </p:spTree>
    <p:extLst>
      <p:ext uri="{BB962C8B-B14F-4D97-AF65-F5344CB8AC3E}">
        <p14:creationId xmlns:p14="http://schemas.microsoft.com/office/powerpoint/2010/main" val="185596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Call</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rcRect/>
          <a:stretch/>
        </p:blipFill>
        <p:spPr>
          <a:xfrm>
            <a:off x="116682" y="1758628"/>
            <a:ext cx="6324599"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rcRect/>
          <a:stretch/>
        </p:blipFill>
        <p:spPr>
          <a:xfrm>
            <a:off x="139542" y="4248308"/>
            <a:ext cx="6243320" cy="2377440"/>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a:bodyPr>
          <a:lstStyle/>
          <a:p>
            <a:pPr algn="ctr"/>
            <a:r>
              <a:rPr lang="en-US" sz="3200" dirty="0">
                <a:effectLst>
                  <a:outerShdw blurRad="38100" dist="38100" dir="2700000" algn="tl">
                    <a:srgbClr val="000000">
                      <a:alpha val="43137"/>
                    </a:srgbClr>
                  </a:outerShdw>
                </a:effectLst>
              </a:rPr>
              <a:t>Rapid cheeps! </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&gt;4kHz</a:t>
            </a:r>
          </a:p>
        </p:txBody>
      </p:sp>
    </p:spTree>
    <p:extLst>
      <p:ext uri="{BB962C8B-B14F-4D97-AF65-F5344CB8AC3E}">
        <p14:creationId xmlns:p14="http://schemas.microsoft.com/office/powerpoint/2010/main" val="331650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Rose-Crested Blue Pipit call</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rcRect/>
          <a:stretch/>
        </p:blipFill>
        <p:spPr>
          <a:xfrm>
            <a:off x="365601" y="1750096"/>
            <a:ext cx="5826760" cy="2377440"/>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rcRect/>
          <a:stretch/>
        </p:blipFill>
        <p:spPr>
          <a:xfrm>
            <a:off x="388209" y="4248308"/>
            <a:ext cx="5745986" cy="2377439"/>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a:bodyPr>
          <a:lstStyle/>
          <a:p>
            <a:pPr algn="ctr"/>
            <a:r>
              <a:rPr lang="en-US" sz="3200" dirty="0">
                <a:effectLst>
                  <a:outerShdw blurRad="38100" dist="38100" dir="2700000" algn="tl">
                    <a:srgbClr val="000000">
                      <a:alpha val="43137"/>
                    </a:srgbClr>
                  </a:outerShdw>
                </a:effectLst>
              </a:rPr>
              <a:t>Rapid cheeps! </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4kHz</a:t>
            </a:r>
          </a:p>
        </p:txBody>
      </p:sp>
    </p:spTree>
    <p:extLst>
      <p:ext uri="{BB962C8B-B14F-4D97-AF65-F5344CB8AC3E}">
        <p14:creationId xmlns:p14="http://schemas.microsoft.com/office/powerpoint/2010/main" val="266687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a:t>
            </a:r>
            <a:r>
              <a:rPr lang="en-US" dirty="0" err="1"/>
              <a:t>Kasios</a:t>
            </a:r>
            <a:r>
              <a:rPr lang="en-US" dirty="0"/>
              <a:t>’ Recording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rcRect/>
          <a:stretch/>
        </p:blipFill>
        <p:spPr>
          <a:xfrm>
            <a:off x="139378" y="1758628"/>
            <a:ext cx="6279205"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rcRect/>
          <a:stretch/>
        </p:blipFill>
        <p:spPr>
          <a:xfrm>
            <a:off x="139542" y="4265467"/>
            <a:ext cx="6243320" cy="2343122"/>
          </a:xfrm>
          <a:prstGeom prst="rect">
            <a:avLst/>
          </a:prstGeom>
          <a:ln>
            <a:solidFill>
              <a:schemeClr val="tx2"/>
            </a:solidFill>
          </a:ln>
        </p:spPr>
      </p:pic>
      <p:sp>
        <p:nvSpPr>
          <p:cNvPr id="18" name="Text Placeholder 2">
            <a:extLst>
              <a:ext uri="{FF2B5EF4-FFF2-40B4-BE49-F238E27FC236}">
                <a16:creationId xmlns:a16="http://schemas.microsoft.com/office/drawing/2014/main" id="{E61C45D3-7CBF-4E35-BAD5-883A30A3B511}"/>
              </a:ext>
            </a:extLst>
          </p:cNvPr>
          <p:cNvSpPr>
            <a:spLocks noGrp="1"/>
          </p:cNvSpPr>
          <p:nvPr>
            <p:ph type="body" idx="1"/>
          </p:nvPr>
        </p:nvSpPr>
        <p:spPr>
          <a:xfrm>
            <a:off x="6988014" y="2866626"/>
            <a:ext cx="4647796" cy="2521819"/>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algn="ctr"/>
            <a:r>
              <a:rPr lang="en-US" sz="3200" dirty="0">
                <a:effectLst>
                  <a:outerShdw blurRad="38100" dist="38100" dir="2700000" algn="tl">
                    <a:srgbClr val="000000">
                      <a:alpha val="43137"/>
                    </a:srgbClr>
                  </a:outerShdw>
                </a:effectLst>
              </a:rPr>
              <a:t>Cheep pattern is extremely fast</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2kHz </a:t>
            </a:r>
          </a:p>
        </p:txBody>
      </p:sp>
    </p:spTree>
    <p:extLst>
      <p:ext uri="{BB962C8B-B14F-4D97-AF65-F5344CB8AC3E}">
        <p14:creationId xmlns:p14="http://schemas.microsoft.com/office/powerpoint/2010/main" val="203842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Exploration: </a:t>
            </a:r>
            <a:r>
              <a:rPr lang="en-US" dirty="0" err="1"/>
              <a:t>Kasios</a:t>
            </a:r>
            <a:r>
              <a:rPr lang="en-US" dirty="0"/>
              <a:t>’ Recording</a:t>
            </a:r>
          </a:p>
        </p:txBody>
      </p:sp>
      <p:pic>
        <p:nvPicPr>
          <p:cNvPr id="9" name="Picture 8">
            <a:extLst>
              <a:ext uri="{FF2B5EF4-FFF2-40B4-BE49-F238E27FC236}">
                <a16:creationId xmlns:a16="http://schemas.microsoft.com/office/drawing/2014/main" id="{7A6BD66F-58A9-CC6D-B5CE-3409C3101E99}"/>
              </a:ext>
            </a:extLst>
          </p:cNvPr>
          <p:cNvPicPr>
            <a:picLocks noChangeAspect="1"/>
          </p:cNvPicPr>
          <p:nvPr/>
        </p:nvPicPr>
        <p:blipFill>
          <a:blip r:embed="rId3"/>
          <a:srcRect/>
          <a:stretch/>
        </p:blipFill>
        <p:spPr>
          <a:xfrm>
            <a:off x="386511" y="1758628"/>
            <a:ext cx="5784938" cy="2360376"/>
          </a:xfrm>
          <a:prstGeom prst="rect">
            <a:avLst/>
          </a:prstGeom>
          <a:ln>
            <a:solidFill>
              <a:schemeClr val="tx2"/>
            </a:solidFill>
          </a:ln>
        </p:spPr>
      </p:pic>
      <p:pic>
        <p:nvPicPr>
          <p:cNvPr id="13" name="Picture 12">
            <a:extLst>
              <a:ext uri="{FF2B5EF4-FFF2-40B4-BE49-F238E27FC236}">
                <a16:creationId xmlns:a16="http://schemas.microsoft.com/office/drawing/2014/main" id="{68AABAB7-ACB3-0896-0039-8E5338D0BFA3}"/>
              </a:ext>
            </a:extLst>
          </p:cNvPr>
          <p:cNvPicPr>
            <a:picLocks noChangeAspect="1"/>
          </p:cNvPicPr>
          <p:nvPr/>
        </p:nvPicPr>
        <p:blipFill>
          <a:blip r:embed="rId4"/>
          <a:srcRect/>
          <a:stretch/>
        </p:blipFill>
        <p:spPr>
          <a:xfrm>
            <a:off x="429680" y="4265467"/>
            <a:ext cx="5663044" cy="2343122"/>
          </a:xfrm>
          <a:prstGeom prst="rect">
            <a:avLst/>
          </a:prstGeom>
          <a:ln>
            <a:solidFill>
              <a:schemeClr val="tx2"/>
            </a:solidFill>
          </a:ln>
        </p:spPr>
      </p:pic>
      <p:sp>
        <p:nvSpPr>
          <p:cNvPr id="7" name="Text Placeholder 2">
            <a:extLst>
              <a:ext uri="{FF2B5EF4-FFF2-40B4-BE49-F238E27FC236}">
                <a16:creationId xmlns:a16="http://schemas.microsoft.com/office/drawing/2014/main" id="{02E1A84E-91B9-7625-0B19-E21AA1841361}"/>
              </a:ext>
            </a:extLst>
          </p:cNvPr>
          <p:cNvSpPr txBox="1">
            <a:spLocks/>
          </p:cNvSpPr>
          <p:nvPr/>
        </p:nvSpPr>
        <p:spPr>
          <a:xfrm>
            <a:off x="6988014" y="2866626"/>
            <a:ext cx="4647796" cy="25218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Futura Md BT" panose="020B0602020204020303"/>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3200" dirty="0">
                <a:effectLst>
                  <a:outerShdw blurRad="38100" dist="38100" dir="2700000" algn="tl">
                    <a:srgbClr val="000000">
                      <a:alpha val="43137"/>
                    </a:srgbClr>
                  </a:outerShdw>
                </a:effectLst>
              </a:rPr>
              <a:t>Cheep pattern is extremely fast</a:t>
            </a:r>
          </a:p>
          <a:p>
            <a:pPr algn="ctr"/>
            <a:r>
              <a:rPr lang="en-US" sz="3200" dirty="0">
                <a:effectLst>
                  <a:outerShdw blurRad="38100" dist="38100" dir="2700000" algn="tl">
                    <a:srgbClr val="000000">
                      <a:alpha val="43137"/>
                    </a:srgbClr>
                  </a:outerShdw>
                </a:effectLst>
              </a:rPr>
              <a:t>--------------------------------</a:t>
            </a:r>
          </a:p>
          <a:p>
            <a:pPr algn="ctr"/>
            <a:r>
              <a:rPr lang="en-US" sz="3200" dirty="0">
                <a:effectLst>
                  <a:outerShdw blurRad="38100" dist="38100" dir="2700000" algn="tl">
                    <a:srgbClr val="000000">
                      <a:alpha val="43137"/>
                    </a:srgbClr>
                  </a:outerShdw>
                </a:effectLst>
              </a:rPr>
              <a:t>High amplitude around 2kHz </a:t>
            </a:r>
          </a:p>
        </p:txBody>
      </p:sp>
    </p:spTree>
    <p:extLst>
      <p:ext uri="{BB962C8B-B14F-4D97-AF65-F5344CB8AC3E}">
        <p14:creationId xmlns:p14="http://schemas.microsoft.com/office/powerpoint/2010/main" val="2620853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CNN Modeling</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fontScale="92500" lnSpcReduction="20000"/>
          </a:bodyPr>
          <a:lstStyle/>
          <a:p>
            <a:pPr marL="342900" indent="-342900">
              <a:buFont typeface="Wingdings" panose="05000000000000000000" pitchFamily="2" charset="2"/>
              <a:buChar char="Ø"/>
            </a:pPr>
            <a:r>
              <a:rPr lang="en-US" sz="2800" dirty="0">
                <a:solidFill>
                  <a:schemeClr val="tx1"/>
                </a:solidFill>
              </a:rPr>
              <a:t>Extract Mel-Spectrogram</a:t>
            </a:r>
          </a:p>
          <a:p>
            <a:pPr marL="800100" lvl="1" indent="-342900">
              <a:buFont typeface="Wingdings" panose="05000000000000000000" pitchFamily="2" charset="2"/>
              <a:buChar char="Ø"/>
            </a:pPr>
            <a:r>
              <a:rPr lang="en-US" sz="2400" b="1" dirty="0" err="1">
                <a:solidFill>
                  <a:schemeClr val="tx1"/>
                </a:solidFill>
              </a:rPr>
              <a:t>n_mels</a:t>
            </a:r>
            <a:r>
              <a:rPr lang="en-US" sz="2400" b="1" dirty="0">
                <a:solidFill>
                  <a:schemeClr val="tx1"/>
                </a:solidFill>
              </a:rPr>
              <a:t> = 128 | </a:t>
            </a:r>
            <a:r>
              <a:rPr lang="en-US" sz="2400" b="1" dirty="0" err="1">
                <a:solidFill>
                  <a:schemeClr val="tx1"/>
                </a:solidFill>
              </a:rPr>
              <a:t>n_bands</a:t>
            </a:r>
            <a:r>
              <a:rPr lang="en-US" sz="2400" b="1" dirty="0">
                <a:solidFill>
                  <a:schemeClr val="tx1"/>
                </a:solidFill>
              </a:rPr>
              <a:t> = 5</a:t>
            </a:r>
            <a:endParaRPr lang="en-US" sz="2400" b="1" dirty="0"/>
          </a:p>
          <a:p>
            <a:pPr marL="342900" indent="-342900">
              <a:buFont typeface="Wingdings" panose="05000000000000000000" pitchFamily="2" charset="2"/>
              <a:buChar char="Ø"/>
            </a:pPr>
            <a:r>
              <a:rPr lang="en-US" sz="2800" dirty="0">
                <a:solidFill>
                  <a:schemeClr val="tx1"/>
                </a:solidFill>
              </a:rPr>
              <a:t>Shorten audio to 3</a:t>
            </a:r>
            <a:r>
              <a:rPr lang="en-US" sz="2800" dirty="0"/>
              <a:t>0 seconds</a:t>
            </a:r>
          </a:p>
          <a:p>
            <a:pPr marL="800100" lvl="1" indent="-342900">
              <a:buFont typeface="Wingdings" panose="05000000000000000000" pitchFamily="2" charset="2"/>
              <a:buChar char="Ø"/>
            </a:pPr>
            <a:r>
              <a:rPr lang="en-US" sz="2400" b="1" dirty="0">
                <a:solidFill>
                  <a:schemeClr val="tx1"/>
                </a:solidFill>
              </a:rPr>
              <a:t>&lt;30 seconds </a:t>
            </a:r>
            <a:r>
              <a:rPr lang="en-US" sz="2400" dirty="0">
                <a:solidFill>
                  <a:schemeClr val="tx1"/>
                </a:solidFill>
              </a:rPr>
              <a:t>-&gt; Pad with zeros</a:t>
            </a:r>
          </a:p>
          <a:p>
            <a:pPr marL="800100" lvl="1" indent="-342900">
              <a:buFont typeface="Wingdings" panose="05000000000000000000" pitchFamily="2" charset="2"/>
              <a:buChar char="Ø"/>
            </a:pPr>
            <a:r>
              <a:rPr lang="en-US" sz="2400" b="1" dirty="0">
                <a:solidFill>
                  <a:schemeClr val="tx1"/>
                </a:solidFill>
              </a:rPr>
              <a:t>&gt;30 seconds </a:t>
            </a:r>
            <a:r>
              <a:rPr lang="en-US" sz="2400" dirty="0">
                <a:solidFill>
                  <a:schemeClr val="tx1"/>
                </a:solidFill>
              </a:rPr>
              <a:t>-&gt; Get center and trim</a:t>
            </a:r>
          </a:p>
          <a:p>
            <a:pPr marL="342900" indent="-342900">
              <a:buFont typeface="Wingdings" panose="05000000000000000000" pitchFamily="2" charset="2"/>
              <a:buChar char="Ø"/>
            </a:pPr>
            <a:r>
              <a:rPr lang="en-US" sz="2800" dirty="0" err="1">
                <a:solidFill>
                  <a:schemeClr val="tx1"/>
                </a:solidFill>
              </a:rPr>
              <a:t>Undersampling</a:t>
            </a:r>
            <a:r>
              <a:rPr lang="en-US" sz="2800" dirty="0"/>
              <a:t> &amp; Oversampling</a:t>
            </a:r>
          </a:p>
          <a:p>
            <a:pPr marL="800100" lvl="1" indent="-342900">
              <a:buFont typeface="Wingdings" panose="05000000000000000000" pitchFamily="2" charset="2"/>
              <a:buChar char="Ø"/>
            </a:pPr>
            <a:r>
              <a:rPr lang="en-US" sz="2400" b="1" dirty="0">
                <a:solidFill>
                  <a:schemeClr val="tx1"/>
                </a:solidFill>
              </a:rPr>
              <a:t>RUS majority </a:t>
            </a:r>
            <a:r>
              <a:rPr lang="en-US" sz="2400" dirty="0">
                <a:solidFill>
                  <a:schemeClr val="tx1"/>
                </a:solidFill>
              </a:rPr>
              <a:t>(not Blue-Pipit)</a:t>
            </a:r>
          </a:p>
          <a:p>
            <a:pPr marL="800100" lvl="1" indent="-342900">
              <a:buFont typeface="Wingdings" panose="05000000000000000000" pitchFamily="2" charset="2"/>
              <a:buChar char="Ø"/>
            </a:pPr>
            <a:r>
              <a:rPr lang="en-US" sz="2400" b="1" dirty="0">
                <a:solidFill>
                  <a:schemeClr val="tx1"/>
                </a:solidFill>
              </a:rPr>
              <a:t>ROS minority </a:t>
            </a:r>
            <a:r>
              <a:rPr lang="en-US" sz="2400" dirty="0">
                <a:solidFill>
                  <a:schemeClr val="tx1"/>
                </a:solidFill>
              </a:rPr>
              <a:t>(is Blue-Pipit)</a:t>
            </a:r>
          </a:p>
          <a:p>
            <a:pPr marL="342900" indent="-342900">
              <a:buFont typeface="Wingdings" panose="05000000000000000000" pitchFamily="2" charset="2"/>
              <a:buChar char="Ø"/>
            </a:pPr>
            <a:r>
              <a:rPr lang="en-US" sz="2800" dirty="0">
                <a:solidFill>
                  <a:schemeClr val="tx1"/>
                </a:solidFill>
              </a:rPr>
              <a:t>Min-Max Scaling</a:t>
            </a:r>
          </a:p>
          <a:p>
            <a:pPr marL="800100" lvl="1" indent="-342900">
              <a:buFont typeface="Wingdings" panose="05000000000000000000" pitchFamily="2" charset="2"/>
              <a:buChar char="Ø"/>
            </a:pPr>
            <a:r>
              <a:rPr lang="en-US" sz="2400" dirty="0">
                <a:solidFill>
                  <a:schemeClr val="tx1"/>
                </a:solidFill>
              </a:rPr>
              <a:t>Required for CNN Models</a:t>
            </a:r>
          </a:p>
          <a:p>
            <a:pPr marL="342900" indent="-342900">
              <a:buFont typeface="Wingdings" panose="05000000000000000000" pitchFamily="2" charset="2"/>
              <a:buChar char="Ø"/>
            </a:pPr>
            <a:r>
              <a:rPr lang="en-US" sz="2800" dirty="0">
                <a:solidFill>
                  <a:schemeClr val="tx1"/>
                </a:solidFill>
              </a:rPr>
              <a:t>Create CNN Model</a:t>
            </a:r>
          </a:p>
          <a:p>
            <a:pPr marL="800100" lvl="1" indent="-342900">
              <a:buFont typeface="Wingdings" panose="05000000000000000000" pitchFamily="2" charset="2"/>
              <a:buChar char="Ø"/>
            </a:pPr>
            <a:r>
              <a:rPr lang="en-US" sz="2200" dirty="0">
                <a:solidFill>
                  <a:schemeClr val="tx1"/>
                </a:solidFill>
              </a:rPr>
              <a:t>x2 Conv2D Layers | x2 MaxPooling2D Layers</a:t>
            </a:r>
          </a:p>
          <a:p>
            <a:pPr marL="800100" lvl="1" indent="-342900">
              <a:buFont typeface="Wingdings" panose="05000000000000000000" pitchFamily="2" charset="2"/>
              <a:buChar char="Ø"/>
            </a:pPr>
            <a:r>
              <a:rPr lang="en-US" sz="2200" dirty="0">
                <a:solidFill>
                  <a:schemeClr val="tx1"/>
                </a:solidFill>
              </a:rPr>
              <a:t>Flatten Layer</a:t>
            </a:r>
          </a:p>
          <a:p>
            <a:pPr marL="800100" lvl="1" indent="-342900">
              <a:buFont typeface="Wingdings" panose="05000000000000000000" pitchFamily="2" charset="2"/>
              <a:buChar char="Ø"/>
            </a:pPr>
            <a:r>
              <a:rPr lang="en-US" sz="2200" dirty="0">
                <a:solidFill>
                  <a:schemeClr val="tx1"/>
                </a:solidFill>
              </a:rPr>
              <a:t>X2 Dense Layers | 1x Dropout Layer</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Preprocessing For CNN Model</a:t>
            </a:r>
          </a:p>
        </p:txBody>
      </p:sp>
      <p:sp>
        <p:nvSpPr>
          <p:cNvPr id="5" name="TextBox 4">
            <a:extLst>
              <a:ext uri="{FF2B5EF4-FFF2-40B4-BE49-F238E27FC236}">
                <a16:creationId xmlns:a16="http://schemas.microsoft.com/office/drawing/2014/main" id="{7B0DB275-7F1D-3559-68B1-4E63E8C9B15A}"/>
              </a:ext>
            </a:extLst>
          </p:cNvPr>
          <p:cNvSpPr txBox="1"/>
          <p:nvPr/>
        </p:nvSpPr>
        <p:spPr>
          <a:xfrm>
            <a:off x="7346221" y="2240280"/>
            <a:ext cx="422910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b="1" dirty="0"/>
              <a:t>BEFORE RANDOM SAMPLING:</a:t>
            </a:r>
          </a:p>
          <a:p>
            <a:pPr algn="ctr"/>
            <a:r>
              <a:rPr lang="en-US" dirty="0"/>
              <a:t>Is Blue-Pipit: </a:t>
            </a:r>
            <a:r>
              <a:rPr lang="en-US" b="1" dirty="0"/>
              <a:t>150</a:t>
            </a:r>
            <a:r>
              <a:rPr lang="en-US" dirty="0"/>
              <a:t> | Not Blue-Pipit: </a:t>
            </a:r>
            <a:r>
              <a:rPr lang="en-US" b="1" dirty="0"/>
              <a:t>1,439</a:t>
            </a:r>
          </a:p>
          <a:p>
            <a:pPr algn="ctr"/>
            <a:endParaRPr lang="en-US" sz="2800" dirty="0"/>
          </a:p>
          <a:p>
            <a:pPr algn="ctr"/>
            <a:r>
              <a:rPr lang="en-US" sz="2400" b="1" dirty="0"/>
              <a:t>AFTER RANDOM SAMPLING:</a:t>
            </a:r>
          </a:p>
          <a:p>
            <a:pPr algn="ctr"/>
            <a:r>
              <a:rPr lang="en-US" dirty="0"/>
              <a:t>Is Blue-Pipit: </a:t>
            </a:r>
            <a:r>
              <a:rPr lang="en-US" b="1" dirty="0"/>
              <a:t>500</a:t>
            </a:r>
            <a:r>
              <a:rPr lang="en-US" dirty="0"/>
              <a:t> | Not Blue-Pipit: </a:t>
            </a:r>
            <a:r>
              <a:rPr lang="en-US" b="1" dirty="0"/>
              <a:t>500</a:t>
            </a:r>
          </a:p>
        </p:txBody>
      </p:sp>
    </p:spTree>
    <p:extLst>
      <p:ext uri="{BB962C8B-B14F-4D97-AF65-F5344CB8AC3E}">
        <p14:creationId xmlns:p14="http://schemas.microsoft.com/office/powerpoint/2010/main" val="342950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CNN Model</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CNN Model Performance Metrics and Predictions </a:t>
            </a:r>
          </a:p>
        </p:txBody>
      </p:sp>
      <p:graphicFrame>
        <p:nvGraphicFramePr>
          <p:cNvPr id="10" name="Table 10">
            <a:extLst>
              <a:ext uri="{FF2B5EF4-FFF2-40B4-BE49-F238E27FC236}">
                <a16:creationId xmlns:a16="http://schemas.microsoft.com/office/drawing/2014/main" id="{B5A110E1-7B4F-0791-AE2A-8561AA0E413E}"/>
              </a:ext>
            </a:extLst>
          </p:cNvPr>
          <p:cNvGraphicFramePr>
            <a:graphicFrameLocks noGrp="1"/>
          </p:cNvGraphicFramePr>
          <p:nvPr>
            <p:extLst>
              <p:ext uri="{D42A27DB-BD31-4B8C-83A1-F6EECF244321}">
                <p14:modId xmlns:p14="http://schemas.microsoft.com/office/powerpoint/2010/main" val="517798369"/>
              </p:ext>
            </p:extLst>
          </p:nvPr>
        </p:nvGraphicFramePr>
        <p:xfrm>
          <a:off x="6835045" y="1827530"/>
          <a:ext cx="4645026" cy="2256368"/>
        </p:xfrm>
        <a:graphic>
          <a:graphicData uri="http://schemas.openxmlformats.org/drawingml/2006/table">
            <a:tbl>
              <a:tblPr firstRow="1" firstCol="1" bandRow="1">
                <a:tableStyleId>{5C22544A-7EE6-4342-B048-85BDC9FD1C3A}</a:tableStyleId>
              </a:tblPr>
              <a:tblGrid>
                <a:gridCol w="2322513">
                  <a:extLst>
                    <a:ext uri="{9D8B030D-6E8A-4147-A177-3AD203B41FA5}">
                      <a16:colId xmlns:a16="http://schemas.microsoft.com/office/drawing/2014/main" val="1229927491"/>
                    </a:ext>
                  </a:extLst>
                </a:gridCol>
                <a:gridCol w="2322513">
                  <a:extLst>
                    <a:ext uri="{9D8B030D-6E8A-4147-A177-3AD203B41FA5}">
                      <a16:colId xmlns:a16="http://schemas.microsoft.com/office/drawing/2014/main" val="2448073599"/>
                    </a:ext>
                  </a:extLst>
                </a:gridCol>
              </a:tblGrid>
              <a:tr h="449792">
                <a:tc gridSpan="2">
                  <a:txBody>
                    <a:bodyPr/>
                    <a:lstStyle/>
                    <a:p>
                      <a:pPr algn="ctr"/>
                      <a:r>
                        <a:rPr lang="en-US" sz="2400" b="1" dirty="0">
                          <a:solidFill>
                            <a:schemeClr val="bg1"/>
                          </a:solidFill>
                        </a:rPr>
                        <a:t>TESTING 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4863143"/>
                  </a:ext>
                </a:extLst>
              </a:tr>
              <a:tr h="449792">
                <a:tc>
                  <a:txBody>
                    <a:bodyPr/>
                    <a:lstStyle/>
                    <a:p>
                      <a:r>
                        <a:rPr lang="en-US" b="1" dirty="0">
                          <a:solidFill>
                            <a:schemeClr val="tx1"/>
                          </a:solidFill>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tx1"/>
                          </a:solidFill>
                        </a:rPr>
                        <a:t>87.90%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832390"/>
                  </a:ext>
                </a:extLst>
              </a:tr>
              <a:tr h="449792">
                <a:tc>
                  <a:txBody>
                    <a:bodyPr/>
                    <a:lstStyle/>
                    <a:p>
                      <a:r>
                        <a:rPr lang="en-US" b="1" dirty="0">
                          <a:solidFill>
                            <a:schemeClr val="tx1"/>
                          </a:solidFill>
                        </a:rPr>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accent6"/>
                          </a:solidFill>
                        </a:rPr>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30566"/>
                  </a:ext>
                </a:extLst>
              </a:tr>
              <a:tr h="449792">
                <a:tc>
                  <a:txBody>
                    <a:bodyPr/>
                    <a:lstStyle/>
                    <a:p>
                      <a:r>
                        <a:rPr lang="en-US" b="1" dirty="0">
                          <a:solidFill>
                            <a:schemeClr val="tx1"/>
                          </a:solidFill>
                        </a:rPr>
                        <a:t>F1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chemeClr val="tx1"/>
                          </a:solidFill>
                        </a:rPr>
                        <a:t>93.56%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5295374"/>
                  </a:ext>
                </a:extLst>
              </a:tr>
              <a:tr h="449792">
                <a:tc>
                  <a:txBody>
                    <a:bodyPr/>
                    <a:lstStyle/>
                    <a:p>
                      <a:r>
                        <a:rPr lang="en-US" b="1" dirty="0">
                          <a:solidFill>
                            <a:schemeClr val="tx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b="1" dirty="0">
                          <a:solidFill>
                            <a:srgbClr val="FF0000"/>
                          </a:solidFill>
                        </a:rPr>
                        <a:t>92.50%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7462562"/>
                  </a:ext>
                </a:extLst>
              </a:tr>
            </a:tbl>
          </a:graphicData>
        </a:graphic>
      </p:graphicFrame>
      <p:pic>
        <p:nvPicPr>
          <p:cNvPr id="12" name="Picture 11">
            <a:extLst>
              <a:ext uri="{FF2B5EF4-FFF2-40B4-BE49-F238E27FC236}">
                <a16:creationId xmlns:a16="http://schemas.microsoft.com/office/drawing/2014/main" id="{3F55175C-F13E-2E61-7CE1-4F5F55A0A2DC}"/>
              </a:ext>
            </a:extLst>
          </p:cNvPr>
          <p:cNvPicPr>
            <a:picLocks noChangeAspect="1"/>
          </p:cNvPicPr>
          <p:nvPr/>
        </p:nvPicPr>
        <p:blipFill>
          <a:blip r:embed="rId3"/>
          <a:srcRect/>
          <a:stretch/>
        </p:blipFill>
        <p:spPr>
          <a:xfrm>
            <a:off x="711929" y="1827530"/>
            <a:ext cx="5753137" cy="3851274"/>
          </a:xfrm>
          <a:prstGeom prst="rect">
            <a:avLst/>
          </a:prstGeom>
          <a:ln>
            <a:solidFill>
              <a:schemeClr val="tx2"/>
            </a:solidFill>
          </a:ln>
        </p:spPr>
      </p:pic>
      <p:sp>
        <p:nvSpPr>
          <p:cNvPr id="7" name="TextBox 6">
            <a:extLst>
              <a:ext uri="{FF2B5EF4-FFF2-40B4-BE49-F238E27FC236}">
                <a16:creationId xmlns:a16="http://schemas.microsoft.com/office/drawing/2014/main" id="{8FF5409A-757B-5635-13BE-F2DE99B2E601}"/>
              </a:ext>
            </a:extLst>
          </p:cNvPr>
          <p:cNvSpPr txBox="1"/>
          <p:nvPr/>
        </p:nvSpPr>
        <p:spPr>
          <a:xfrm>
            <a:off x="711929" y="5992055"/>
            <a:ext cx="8637104" cy="461665"/>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schemeClr val="accent1"/>
                </a:solidFill>
                <a:effectLst>
                  <a:outerShdw blurRad="38100" dist="38100" dir="2700000" algn="tl">
                    <a:srgbClr val="000000">
                      <a:alpha val="43137"/>
                    </a:srgbClr>
                  </a:outerShdw>
                </a:effectLst>
                <a:latin typeface="Futura Md BT" panose="020B0602020204020303"/>
              </a:rPr>
              <a:t>Predicted that </a:t>
            </a:r>
            <a:r>
              <a:rPr lang="en-US" sz="2400" b="1" dirty="0">
                <a:solidFill>
                  <a:schemeClr val="accent1"/>
                </a:solidFill>
                <a:effectLst>
                  <a:outerShdw blurRad="38100" dist="38100" dir="2700000" algn="tl">
                    <a:srgbClr val="000000">
                      <a:alpha val="43137"/>
                    </a:srgbClr>
                  </a:outerShdw>
                </a:effectLst>
                <a:latin typeface="Futura Md BT" panose="020B0602020204020303"/>
              </a:rPr>
              <a:t>NONE of </a:t>
            </a:r>
            <a:r>
              <a:rPr lang="en-US" sz="2400" b="1"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400" b="1" dirty="0">
                <a:solidFill>
                  <a:schemeClr val="accent1"/>
                </a:solidFill>
                <a:effectLst>
                  <a:outerShdw blurRad="38100" dist="38100" dir="2700000" algn="tl">
                    <a:srgbClr val="000000">
                      <a:alpha val="43137"/>
                    </a:srgbClr>
                  </a:outerShdw>
                </a:effectLst>
                <a:latin typeface="Futura Md BT" panose="020B0602020204020303"/>
              </a:rPr>
              <a:t>’ recordings are Blue-Pipits</a:t>
            </a:r>
          </a:p>
        </p:txBody>
      </p:sp>
      <p:graphicFrame>
        <p:nvGraphicFramePr>
          <p:cNvPr id="8" name="Table 7">
            <a:extLst>
              <a:ext uri="{FF2B5EF4-FFF2-40B4-BE49-F238E27FC236}">
                <a16:creationId xmlns:a16="http://schemas.microsoft.com/office/drawing/2014/main" id="{F7CEAAF5-84E3-672A-AC5E-29B2227FC2A8}"/>
              </a:ext>
            </a:extLst>
          </p:cNvPr>
          <p:cNvGraphicFramePr>
            <a:graphicFrameLocks noGrp="1"/>
          </p:cNvGraphicFramePr>
          <p:nvPr>
            <p:extLst>
              <p:ext uri="{D42A27DB-BD31-4B8C-83A1-F6EECF244321}">
                <p14:modId xmlns:p14="http://schemas.microsoft.com/office/powerpoint/2010/main" val="1424799625"/>
              </p:ext>
            </p:extLst>
          </p:nvPr>
        </p:nvGraphicFramePr>
        <p:xfrm>
          <a:off x="6835045" y="4353317"/>
          <a:ext cx="4645026" cy="449792"/>
        </p:xfrm>
        <a:graphic>
          <a:graphicData uri="http://schemas.openxmlformats.org/drawingml/2006/table">
            <a:tbl>
              <a:tblPr firstRow="1" firstCol="1" bandRow="1">
                <a:tableStyleId>{5C22544A-7EE6-4342-B048-85BDC9FD1C3A}</a:tableStyleId>
              </a:tblPr>
              <a:tblGrid>
                <a:gridCol w="2322513">
                  <a:extLst>
                    <a:ext uri="{9D8B030D-6E8A-4147-A177-3AD203B41FA5}">
                      <a16:colId xmlns:a16="http://schemas.microsoft.com/office/drawing/2014/main" val="3544258421"/>
                    </a:ext>
                  </a:extLst>
                </a:gridCol>
                <a:gridCol w="2322513">
                  <a:extLst>
                    <a:ext uri="{9D8B030D-6E8A-4147-A177-3AD203B41FA5}">
                      <a16:colId xmlns:a16="http://schemas.microsoft.com/office/drawing/2014/main" val="2733066515"/>
                    </a:ext>
                  </a:extLst>
                </a:gridCol>
              </a:tblGrid>
              <a:tr h="449792">
                <a:tc>
                  <a:txBody>
                    <a:bodyPr/>
                    <a:lstStyle/>
                    <a:p>
                      <a:r>
                        <a:rPr lang="en-US" b="1" dirty="0">
                          <a:solidFill>
                            <a:schemeClr val="tx1"/>
                          </a:solidFill>
                        </a:rPr>
                        <a:t>TRAINING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b="1" dirty="0">
                          <a:solidFill>
                            <a:srgbClr val="FF0000"/>
                          </a:solidFill>
                        </a:rPr>
                        <a:t>96.71%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271473"/>
                  </a:ext>
                </a:extLst>
              </a:tr>
            </a:tbl>
          </a:graphicData>
        </a:graphic>
      </p:graphicFrame>
    </p:spTree>
    <p:extLst>
      <p:ext uri="{BB962C8B-B14F-4D97-AF65-F5344CB8AC3E}">
        <p14:creationId xmlns:p14="http://schemas.microsoft.com/office/powerpoint/2010/main" val="1169337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THE SCENARIO</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Table 8">
            <a:extLst>
              <a:ext uri="{FF2B5EF4-FFF2-40B4-BE49-F238E27FC236}">
                <a16:creationId xmlns:a16="http://schemas.microsoft.com/office/drawing/2014/main" id="{EFB99C18-77BC-0ED1-E0EB-306B1C955D30}"/>
              </a:ext>
            </a:extLst>
          </p:cNvPr>
          <p:cNvGraphicFramePr>
            <a:graphicFrameLocks noGrp="1"/>
          </p:cNvGraphicFramePr>
          <p:nvPr>
            <p:ph idx="1"/>
            <p:extLst>
              <p:ext uri="{D42A27DB-BD31-4B8C-83A1-F6EECF244321}">
                <p14:modId xmlns:p14="http://schemas.microsoft.com/office/powerpoint/2010/main" val="3766392862"/>
              </p:ext>
            </p:extLst>
          </p:nvPr>
        </p:nvGraphicFramePr>
        <p:xfrm>
          <a:off x="3752851" y="926560"/>
          <a:ext cx="7934324" cy="5004880"/>
        </p:xfrm>
        <a:graphic>
          <a:graphicData uri="http://schemas.openxmlformats.org/drawingml/2006/table">
            <a:tbl>
              <a:tblPr firstRow="1" bandRow="1"/>
              <a:tblGrid>
                <a:gridCol w="2219324">
                  <a:extLst>
                    <a:ext uri="{9D8B030D-6E8A-4147-A177-3AD203B41FA5}">
                      <a16:colId xmlns:a16="http://schemas.microsoft.com/office/drawing/2014/main" val="3975992885"/>
                    </a:ext>
                  </a:extLst>
                </a:gridCol>
                <a:gridCol w="5715000">
                  <a:extLst>
                    <a:ext uri="{9D8B030D-6E8A-4147-A177-3AD203B41FA5}">
                      <a16:colId xmlns:a16="http://schemas.microsoft.com/office/drawing/2014/main" val="3453012104"/>
                    </a:ext>
                  </a:extLst>
                </a:gridCol>
              </a:tblGrid>
              <a:tr h="1000976">
                <a:tc>
                  <a:txBody>
                    <a:bodyPr/>
                    <a:lstStyle/>
                    <a:p>
                      <a:pPr algn="l"/>
                      <a:r>
                        <a:rPr lang="en-US" sz="1800" b="1" dirty="0">
                          <a:solidFill>
                            <a:schemeClr val="bg1"/>
                          </a:solidFill>
                          <a:latin typeface="Futura Md BT" panose="020B0602020204020303"/>
                        </a:rPr>
                        <a:t>LOCATION</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Boonsong </a:t>
                      </a:r>
                      <a:r>
                        <a:rPr lang="en-US" sz="1800" b="1" i="1" dirty="0" err="1">
                          <a:latin typeface="+mn-lt"/>
                        </a:rPr>
                        <a:t>Lekagul</a:t>
                      </a:r>
                      <a:r>
                        <a:rPr lang="en-US" sz="1800" b="1" i="1" dirty="0">
                          <a:latin typeface="+mn-lt"/>
                        </a:rPr>
                        <a:t> Wildlife Preserve</a:t>
                      </a:r>
                    </a:p>
                  </a:txBody>
                  <a:tcPr anchor="ctr"/>
                </a:tc>
                <a:extLst>
                  <a:ext uri="{0D108BD9-81ED-4DB2-BD59-A6C34878D82A}">
                    <a16:rowId xmlns:a16="http://schemas.microsoft.com/office/drawing/2014/main" val="797792049"/>
                  </a:ext>
                </a:extLst>
              </a:tr>
              <a:tr h="1000976">
                <a:tc>
                  <a:txBody>
                    <a:bodyPr/>
                    <a:lstStyle/>
                    <a:p>
                      <a:pPr algn="l"/>
                      <a:r>
                        <a:rPr lang="en-US" sz="1800" b="1" dirty="0">
                          <a:solidFill>
                            <a:schemeClr val="bg1"/>
                          </a:solidFill>
                          <a:latin typeface="Futura Md BT" panose="020B0602020204020303"/>
                        </a:rPr>
                        <a:t>WHEN</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Late March of 2018</a:t>
                      </a:r>
                    </a:p>
                  </a:txBody>
                  <a:tcPr anchor="ctr"/>
                </a:tc>
                <a:extLst>
                  <a:ext uri="{0D108BD9-81ED-4DB2-BD59-A6C34878D82A}">
                    <a16:rowId xmlns:a16="http://schemas.microsoft.com/office/drawing/2014/main" val="255487063"/>
                  </a:ext>
                </a:extLst>
              </a:tr>
              <a:tr h="1000976">
                <a:tc>
                  <a:txBody>
                    <a:bodyPr/>
                    <a:lstStyle/>
                    <a:p>
                      <a:pPr algn="l"/>
                      <a:r>
                        <a:rPr lang="en-US" sz="1800" b="1" dirty="0">
                          <a:solidFill>
                            <a:schemeClr val="bg1"/>
                          </a:solidFill>
                          <a:latin typeface="Futura Md BT" panose="020B0602020204020303"/>
                        </a:rPr>
                        <a:t>BIRD OF INTEREST</a:t>
                      </a:r>
                    </a:p>
                  </a:txBody>
                  <a:tcPr anchor="ctr">
                    <a:solidFill>
                      <a:schemeClr val="accent1"/>
                    </a:solidFill>
                  </a:tcPr>
                </a:tc>
                <a:tc>
                  <a:txBody>
                    <a:bodyPr/>
                    <a:lstStyle/>
                    <a:p>
                      <a:pPr algn="l"/>
                      <a:r>
                        <a:rPr lang="en-US" b="1" i="1" dirty="0">
                          <a:latin typeface="+mn-lt"/>
                        </a:rPr>
                        <a:t>Rose-Crested Blue Pipit</a:t>
                      </a:r>
                    </a:p>
                  </a:txBody>
                  <a:tcPr anchor="ctr"/>
                </a:tc>
                <a:extLst>
                  <a:ext uri="{0D108BD9-81ED-4DB2-BD59-A6C34878D82A}">
                    <a16:rowId xmlns:a16="http://schemas.microsoft.com/office/drawing/2014/main" val="562770728"/>
                  </a:ext>
                </a:extLst>
              </a:tr>
              <a:tr h="1000976">
                <a:tc>
                  <a:txBody>
                    <a:bodyPr/>
                    <a:lstStyle/>
                    <a:p>
                      <a:pPr algn="l"/>
                      <a:r>
                        <a:rPr lang="en-US" sz="1800" b="1" dirty="0">
                          <a:solidFill>
                            <a:schemeClr val="bg1"/>
                          </a:solidFill>
                          <a:latin typeface="Futura Md BT" panose="020B0602020204020303"/>
                        </a:rPr>
                        <a:t>DEFENDANT</a:t>
                      </a:r>
                    </a:p>
                  </a:txBody>
                  <a:tcPr anchor="ctr">
                    <a:solidFill>
                      <a:schemeClr val="accent1"/>
                    </a:solidFill>
                  </a:tcPr>
                </a:tc>
                <a:tc>
                  <a:txBody>
                    <a:bodyPr/>
                    <a:lstStyle/>
                    <a:p>
                      <a:pPr algn="l"/>
                      <a:r>
                        <a:rPr lang="en-US" sz="1800" b="1" i="1" dirty="0" err="1">
                          <a:latin typeface="+mn-lt"/>
                        </a:rPr>
                        <a:t>Kasios</a:t>
                      </a:r>
                      <a:r>
                        <a:rPr lang="en-US" sz="1800" b="1" i="1" dirty="0">
                          <a:latin typeface="+mn-lt"/>
                        </a:rPr>
                        <a:t> Office Furniture Manufacturing Firm, </a:t>
                      </a:r>
                      <a:r>
                        <a:rPr lang="en-US" sz="1800" b="1" i="1" dirty="0" err="1">
                          <a:latin typeface="+mn-lt"/>
                        </a:rPr>
                        <a:t>Mistford</a:t>
                      </a:r>
                      <a:r>
                        <a:rPr lang="en-US" sz="1800" b="1" i="1" dirty="0">
                          <a:latin typeface="+mn-lt"/>
                        </a:rPr>
                        <a:t> City</a:t>
                      </a:r>
                      <a:endParaRPr lang="en-US" b="1" dirty="0">
                        <a:latin typeface="+mn-lt"/>
                      </a:endParaRPr>
                    </a:p>
                  </a:txBody>
                  <a:tcPr anchor="ctr"/>
                </a:tc>
                <a:extLst>
                  <a:ext uri="{0D108BD9-81ED-4DB2-BD59-A6C34878D82A}">
                    <a16:rowId xmlns:a16="http://schemas.microsoft.com/office/drawing/2014/main" val="3965811417"/>
                  </a:ext>
                </a:extLst>
              </a:tr>
              <a:tr h="1000976">
                <a:tc>
                  <a:txBody>
                    <a:bodyPr/>
                    <a:lstStyle/>
                    <a:p>
                      <a:pPr algn="l"/>
                      <a:r>
                        <a:rPr lang="en-US" sz="1800" b="1" dirty="0">
                          <a:solidFill>
                            <a:schemeClr val="bg1"/>
                          </a:solidFill>
                          <a:latin typeface="Futura Md BT" panose="020B0602020204020303"/>
                        </a:rPr>
                        <a:t>COMPLAINANT</a:t>
                      </a:r>
                    </a:p>
                  </a:txBody>
                  <a:tcPr anchor="ctr">
                    <a:solidFill>
                      <a:schemeClr val="accent1"/>
                    </a:solidFill>
                  </a:tcPr>
                </a:tc>
                <a:tc>
                  <a:txBody>
                    <a:bodyPr/>
                    <a:lstStyle/>
                    <a:p>
                      <a:pPr algn="l"/>
                      <a:r>
                        <a:rPr lang="en-US" sz="1800" b="1" i="1" dirty="0">
                          <a:latin typeface="+mn-lt"/>
                        </a:rPr>
                        <a:t>Mitch Vogel, post-doc student at </a:t>
                      </a:r>
                      <a:r>
                        <a:rPr lang="en-US" sz="1800" b="1" i="1" dirty="0" err="1">
                          <a:latin typeface="+mn-lt"/>
                        </a:rPr>
                        <a:t>Mistford</a:t>
                      </a:r>
                      <a:r>
                        <a:rPr lang="en-US" sz="1800" b="1" i="1" dirty="0">
                          <a:latin typeface="+mn-lt"/>
                        </a:rPr>
                        <a:t> College</a:t>
                      </a:r>
                    </a:p>
                  </a:txBody>
                  <a:tcPr anchor="ctr"/>
                </a:tc>
                <a:extLst>
                  <a:ext uri="{0D108BD9-81ED-4DB2-BD59-A6C34878D82A}">
                    <a16:rowId xmlns:a16="http://schemas.microsoft.com/office/drawing/2014/main" val="3717166091"/>
                  </a:ext>
                </a:extLst>
              </a:tr>
            </a:tbl>
          </a:graphicData>
        </a:graphic>
      </p:graphicFrame>
    </p:spTree>
    <p:extLst>
      <p:ext uri="{BB962C8B-B14F-4D97-AF65-F5344CB8AC3E}">
        <p14:creationId xmlns:p14="http://schemas.microsoft.com/office/powerpoint/2010/main" val="108822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Binary Classifier Models</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381000" y="1733549"/>
            <a:ext cx="7248525" cy="4924425"/>
          </a:xfrm>
        </p:spPr>
        <p:txBody>
          <a:bodyPr anchor="ctr">
            <a:normAutofit/>
          </a:bodyPr>
          <a:lstStyle/>
          <a:p>
            <a:pPr marL="342900" indent="-342900">
              <a:buFont typeface="Wingdings" panose="05000000000000000000" pitchFamily="2" charset="2"/>
              <a:buChar char="Ø"/>
            </a:pPr>
            <a:r>
              <a:rPr lang="en-US" dirty="0"/>
              <a:t>Extract the Mel-frequency cepstral coefficents (</a:t>
            </a:r>
            <a:r>
              <a:rPr lang="en-US" dirty="0" err="1"/>
              <a:t>mfccs</a:t>
            </a:r>
            <a:r>
              <a:rPr lang="en-US" dirty="0"/>
              <a:t>)</a:t>
            </a:r>
          </a:p>
          <a:p>
            <a:pPr marL="800100" lvl="1" indent="-342900">
              <a:buFont typeface="Wingdings" panose="05000000000000000000" pitchFamily="2" charset="2"/>
              <a:buChar char="Ø"/>
            </a:pPr>
            <a:r>
              <a:rPr lang="en-US" sz="2400" b="1" dirty="0" err="1">
                <a:solidFill>
                  <a:schemeClr val="tx1"/>
                </a:solidFill>
              </a:rPr>
              <a:t>mfccs</a:t>
            </a:r>
            <a:r>
              <a:rPr lang="en-US" sz="2400" b="1" dirty="0">
                <a:solidFill>
                  <a:schemeClr val="tx1"/>
                </a:solidFill>
              </a:rPr>
              <a:t> = 16</a:t>
            </a:r>
          </a:p>
          <a:p>
            <a:pPr marL="342900" indent="-342900">
              <a:buFont typeface="Wingdings" panose="05000000000000000000" pitchFamily="2" charset="2"/>
              <a:buChar char="Ø"/>
            </a:pPr>
            <a:r>
              <a:rPr lang="en-US" dirty="0">
                <a:solidFill>
                  <a:schemeClr val="tx1"/>
                </a:solidFill>
              </a:rPr>
              <a:t>Used data from </a:t>
            </a:r>
            <a:r>
              <a:rPr lang="en-US" b="1" i="1" dirty="0">
                <a:solidFill>
                  <a:schemeClr val="tx1"/>
                </a:solidFill>
              </a:rPr>
              <a:t>entire </a:t>
            </a:r>
            <a:r>
              <a:rPr lang="en-US" dirty="0">
                <a:solidFill>
                  <a:schemeClr val="tx1"/>
                </a:solidFill>
              </a:rPr>
              <a:t>duration of recordings</a:t>
            </a:r>
          </a:p>
          <a:p>
            <a:pPr marL="800100" lvl="1" indent="-342900">
              <a:buFont typeface="Wingdings" panose="05000000000000000000" pitchFamily="2" charset="2"/>
              <a:buChar char="Ø"/>
            </a:pPr>
            <a:r>
              <a:rPr lang="en-US" sz="2400" dirty="0">
                <a:solidFill>
                  <a:schemeClr val="tx1"/>
                </a:solidFill>
              </a:rPr>
              <a:t>CNN model limited to 30 second clips</a:t>
            </a:r>
          </a:p>
          <a:p>
            <a:pPr marL="342900" indent="-342900">
              <a:buFont typeface="Wingdings" panose="05000000000000000000" pitchFamily="2" charset="2"/>
              <a:buChar char="Ø"/>
            </a:pPr>
            <a:r>
              <a:rPr lang="en-US" dirty="0"/>
              <a:t>Randomly Oversample</a:t>
            </a:r>
          </a:p>
          <a:p>
            <a:pPr marL="800100" lvl="1" indent="-342900">
              <a:buFont typeface="Wingdings" panose="05000000000000000000" pitchFamily="2" charset="2"/>
              <a:buChar char="Ø"/>
            </a:pPr>
            <a:r>
              <a:rPr lang="en-US" dirty="0">
                <a:solidFill>
                  <a:schemeClr val="tx1"/>
                </a:solidFill>
              </a:rPr>
              <a:t> </a:t>
            </a:r>
            <a:r>
              <a:rPr lang="en-US" b="1" dirty="0">
                <a:solidFill>
                  <a:schemeClr val="tx1"/>
                </a:solidFill>
              </a:rPr>
              <a:t>ROS</a:t>
            </a:r>
            <a:r>
              <a:rPr lang="en-US" dirty="0">
                <a:solidFill>
                  <a:schemeClr val="tx1"/>
                </a:solidFill>
              </a:rPr>
              <a:t> the minority class (Is Blue-Pipit)</a:t>
            </a:r>
          </a:p>
          <a:p>
            <a:pPr marL="342900" indent="-342900">
              <a:buFont typeface="Wingdings" panose="05000000000000000000" pitchFamily="2" charset="2"/>
              <a:buChar char="Ø"/>
            </a:pPr>
            <a:r>
              <a:rPr lang="en-US" dirty="0"/>
              <a:t>Train and Test Different Binary Classifier Models with </a:t>
            </a:r>
            <a:r>
              <a:rPr lang="en-US" dirty="0" err="1"/>
              <a:t>GridSearch</a:t>
            </a:r>
            <a:endParaRPr lang="en-US" dirty="0"/>
          </a:p>
          <a:p>
            <a:pPr marL="800100" lvl="1" indent="-342900">
              <a:buFont typeface="Wingdings" panose="05000000000000000000" pitchFamily="2" charset="2"/>
              <a:buChar char="Ø"/>
            </a:pPr>
            <a:r>
              <a:rPr lang="en-US" sz="1800" b="1" dirty="0">
                <a:solidFill>
                  <a:schemeClr val="tx1"/>
                </a:solidFill>
              </a:rPr>
              <a:t>Logistic Regression | Random Forest | Support Vector Machines</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 Audio Preprocessing For Binary Classifiers</a:t>
            </a:r>
          </a:p>
        </p:txBody>
      </p:sp>
      <p:sp>
        <p:nvSpPr>
          <p:cNvPr id="6" name="TextBox 5">
            <a:extLst>
              <a:ext uri="{FF2B5EF4-FFF2-40B4-BE49-F238E27FC236}">
                <a16:creationId xmlns:a16="http://schemas.microsoft.com/office/drawing/2014/main" id="{01394B38-208C-1694-FE7E-8E114DA57B14}"/>
              </a:ext>
            </a:extLst>
          </p:cNvPr>
          <p:cNvSpPr txBox="1"/>
          <p:nvPr/>
        </p:nvSpPr>
        <p:spPr>
          <a:xfrm>
            <a:off x="7629525" y="2240280"/>
            <a:ext cx="422910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b="1" dirty="0"/>
              <a:t>BEFORE RANDOM SAMPLING:</a:t>
            </a:r>
          </a:p>
          <a:p>
            <a:pPr algn="ctr"/>
            <a:r>
              <a:rPr lang="en-US" dirty="0"/>
              <a:t>Is Blue-Pipit: </a:t>
            </a:r>
            <a:r>
              <a:rPr lang="en-US" b="1" dirty="0"/>
              <a:t>150</a:t>
            </a:r>
            <a:r>
              <a:rPr lang="en-US" dirty="0"/>
              <a:t> | Not Blue-Pipit: </a:t>
            </a:r>
            <a:r>
              <a:rPr lang="en-US" b="1" dirty="0"/>
              <a:t>1,439</a:t>
            </a:r>
          </a:p>
          <a:p>
            <a:pPr algn="ctr"/>
            <a:endParaRPr lang="en-US" sz="2800" dirty="0"/>
          </a:p>
          <a:p>
            <a:pPr algn="ctr"/>
            <a:r>
              <a:rPr lang="en-US" sz="2400" b="1" dirty="0"/>
              <a:t>AFTER RANDOM SAMPLING:</a:t>
            </a:r>
          </a:p>
          <a:p>
            <a:pPr algn="ctr"/>
            <a:r>
              <a:rPr lang="en-US" dirty="0"/>
              <a:t>Is Blue-Pipit: </a:t>
            </a:r>
            <a:r>
              <a:rPr lang="en-US" b="1" dirty="0"/>
              <a:t>1,439</a:t>
            </a:r>
            <a:r>
              <a:rPr lang="en-US" dirty="0"/>
              <a:t> | Not Blue-Pipit: </a:t>
            </a:r>
            <a:r>
              <a:rPr lang="en-US" b="1" dirty="0"/>
              <a:t>1,439</a:t>
            </a:r>
          </a:p>
        </p:txBody>
      </p:sp>
    </p:spTree>
    <p:extLst>
      <p:ext uri="{BB962C8B-B14F-4D97-AF65-F5344CB8AC3E}">
        <p14:creationId xmlns:p14="http://schemas.microsoft.com/office/powerpoint/2010/main" val="35718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Binary Classifier Models</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Binary Classifiers Performance Metrics and Predictions </a:t>
            </a:r>
          </a:p>
        </p:txBody>
      </p:sp>
      <p:graphicFrame>
        <p:nvGraphicFramePr>
          <p:cNvPr id="10" name="Table 10">
            <a:extLst>
              <a:ext uri="{FF2B5EF4-FFF2-40B4-BE49-F238E27FC236}">
                <a16:creationId xmlns:a16="http://schemas.microsoft.com/office/drawing/2014/main" id="{B9B14A73-C43E-E652-AB1D-9B2CF5D1BF6A}"/>
              </a:ext>
            </a:extLst>
          </p:cNvPr>
          <p:cNvGraphicFramePr>
            <a:graphicFrameLocks noGrp="1"/>
          </p:cNvGraphicFramePr>
          <p:nvPr>
            <p:extLst>
              <p:ext uri="{D42A27DB-BD31-4B8C-83A1-F6EECF244321}">
                <p14:modId xmlns:p14="http://schemas.microsoft.com/office/powerpoint/2010/main" val="2652045847"/>
              </p:ext>
            </p:extLst>
          </p:nvPr>
        </p:nvGraphicFramePr>
        <p:xfrm>
          <a:off x="1185860" y="1807807"/>
          <a:ext cx="9820279" cy="3401388"/>
        </p:xfrm>
        <a:graphic>
          <a:graphicData uri="http://schemas.openxmlformats.org/drawingml/2006/table">
            <a:tbl>
              <a:tblPr firstRow="1" bandRow="1">
                <a:tableStyleId>{5C22544A-7EE6-4342-B048-85BDC9FD1C3A}</a:tableStyleId>
              </a:tblPr>
              <a:tblGrid>
                <a:gridCol w="1402897">
                  <a:extLst>
                    <a:ext uri="{9D8B030D-6E8A-4147-A177-3AD203B41FA5}">
                      <a16:colId xmlns:a16="http://schemas.microsoft.com/office/drawing/2014/main" val="2252749125"/>
                    </a:ext>
                  </a:extLst>
                </a:gridCol>
                <a:gridCol w="1402897">
                  <a:extLst>
                    <a:ext uri="{9D8B030D-6E8A-4147-A177-3AD203B41FA5}">
                      <a16:colId xmlns:a16="http://schemas.microsoft.com/office/drawing/2014/main" val="4054806834"/>
                    </a:ext>
                  </a:extLst>
                </a:gridCol>
                <a:gridCol w="1402897">
                  <a:extLst>
                    <a:ext uri="{9D8B030D-6E8A-4147-A177-3AD203B41FA5}">
                      <a16:colId xmlns:a16="http://schemas.microsoft.com/office/drawing/2014/main" val="276710616"/>
                    </a:ext>
                  </a:extLst>
                </a:gridCol>
                <a:gridCol w="1402897">
                  <a:extLst>
                    <a:ext uri="{9D8B030D-6E8A-4147-A177-3AD203B41FA5}">
                      <a16:colId xmlns:a16="http://schemas.microsoft.com/office/drawing/2014/main" val="35942925"/>
                    </a:ext>
                  </a:extLst>
                </a:gridCol>
                <a:gridCol w="1402897">
                  <a:extLst>
                    <a:ext uri="{9D8B030D-6E8A-4147-A177-3AD203B41FA5}">
                      <a16:colId xmlns:a16="http://schemas.microsoft.com/office/drawing/2014/main" val="3639210091"/>
                    </a:ext>
                  </a:extLst>
                </a:gridCol>
                <a:gridCol w="1402897">
                  <a:extLst>
                    <a:ext uri="{9D8B030D-6E8A-4147-A177-3AD203B41FA5}">
                      <a16:colId xmlns:a16="http://schemas.microsoft.com/office/drawing/2014/main" val="1240441329"/>
                    </a:ext>
                  </a:extLst>
                </a:gridCol>
                <a:gridCol w="1402897">
                  <a:extLst>
                    <a:ext uri="{9D8B030D-6E8A-4147-A177-3AD203B41FA5}">
                      <a16:colId xmlns:a16="http://schemas.microsoft.com/office/drawing/2014/main" val="4282561607"/>
                    </a:ext>
                  </a:extLst>
                </a:gridCol>
              </a:tblGrid>
              <a:tr h="466610">
                <a:tc>
                  <a:txBody>
                    <a:bodyPr/>
                    <a:lstStyle/>
                    <a:p>
                      <a:r>
                        <a:rPr lang="en-US" dirty="0">
                          <a:solidFill>
                            <a:schemeClr val="tx1"/>
                          </a:solidFill>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dirty="0">
                          <a:solidFill>
                            <a:schemeClr val="tx1"/>
                          </a:solidFill>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F1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solidFill>
                            <a:schemeClr val="tx1"/>
                          </a:solidFill>
                        </a:rPr>
                        <a:t>Blue-Pipit 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800615251"/>
                  </a:ext>
                </a:extLst>
              </a:tr>
              <a:tr h="460218">
                <a:tc rowSpan="2">
                  <a:txBody>
                    <a:bodyPr/>
                    <a:lstStyle/>
                    <a:p>
                      <a:r>
                        <a:rPr lang="en-US" b="1" dirty="0"/>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76.62%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86.61%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81.31%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n-US" dirty="0"/>
                        <a:t>10 /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8519443"/>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78.47%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83.40%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t>79.54%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93512672"/>
                  </a:ext>
                </a:extLst>
              </a:tr>
              <a:tr h="460218">
                <a:tc rowSpan="2">
                  <a:txBody>
                    <a:bodyPr/>
                    <a:lstStyle/>
                    <a:p>
                      <a:r>
                        <a:rPr lang="en-US" b="1" dirty="0"/>
                        <a:t>Random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algn="ctr"/>
                      <a:r>
                        <a:rPr lang="en-US" b="1" dirty="0">
                          <a:solidFill>
                            <a:schemeClr val="accent1"/>
                          </a:solidFill>
                        </a:rPr>
                        <a:t>1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3241940"/>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b="1" dirty="0">
                          <a:solidFill>
                            <a:schemeClr val="accent1"/>
                          </a:solidFill>
                        </a:rPr>
                        <a:t>99.66%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algn="ctr"/>
                      <a:endParaRPr lang="en-US" b="1"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2267011"/>
                  </a:ext>
                </a:extLst>
              </a:tr>
              <a:tr h="460218">
                <a:tc rowSpan="2">
                  <a:txBody>
                    <a:bodyPr/>
                    <a:lstStyle/>
                    <a:p>
                      <a:r>
                        <a:rPr lang="en-US" b="1" dirty="0"/>
                        <a:t>Support Vector Machine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b="1" i="1"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85.80%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80.92%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93.65%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86.81%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rowSpan="2">
                  <a:txBody>
                    <a:bodyPr/>
                    <a:lstStyle/>
                    <a:p>
                      <a:pPr algn="ctr"/>
                      <a:r>
                        <a:rPr lang="en-US" dirty="0"/>
                        <a:t>9 /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048121"/>
                  </a:ext>
                </a:extLst>
              </a:tr>
              <a:tr h="460218">
                <a:tc vMerge="1">
                  <a:txBody>
                    <a:bodyPr/>
                    <a:lstStyle/>
                    <a:p>
                      <a:endParaRPr lang="en-US"/>
                    </a:p>
                  </a:txBody>
                  <a:tcPr/>
                </a:tc>
                <a:tc>
                  <a:txBody>
                    <a:bodyPr/>
                    <a:lstStyle/>
                    <a:p>
                      <a:r>
                        <a:rPr lang="en-US" b="1" i="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86.81%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94.46%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t>87.78%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85097521"/>
                  </a:ext>
                </a:extLst>
              </a:tr>
            </a:tbl>
          </a:graphicData>
        </a:graphic>
      </p:graphicFrame>
      <p:sp>
        <p:nvSpPr>
          <p:cNvPr id="11" name="TextBox 10">
            <a:extLst>
              <a:ext uri="{FF2B5EF4-FFF2-40B4-BE49-F238E27FC236}">
                <a16:creationId xmlns:a16="http://schemas.microsoft.com/office/drawing/2014/main" id="{B3AFF490-4870-D88A-93CC-05CD6C308562}"/>
              </a:ext>
            </a:extLst>
          </p:cNvPr>
          <p:cNvSpPr txBox="1"/>
          <p:nvPr/>
        </p:nvSpPr>
        <p:spPr>
          <a:xfrm>
            <a:off x="487845" y="5511383"/>
            <a:ext cx="8637104" cy="954107"/>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Each models’ prediction indicated that </a:t>
            </a:r>
            <a:r>
              <a:rPr lang="en-US" sz="2800" b="1" dirty="0">
                <a:solidFill>
                  <a:schemeClr val="accent1"/>
                </a:solidFill>
                <a:effectLst>
                  <a:outerShdw blurRad="38100" dist="38100" dir="2700000" algn="tl">
                    <a:srgbClr val="000000">
                      <a:alpha val="43137"/>
                    </a:srgbClr>
                  </a:outerShdw>
                </a:effectLst>
                <a:latin typeface="Futura Md BT" panose="020B0602020204020303"/>
              </a:rPr>
              <a:t>not all of </a:t>
            </a:r>
            <a:r>
              <a:rPr lang="en-US" sz="2800" b="1"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800" b="1" dirty="0">
                <a:solidFill>
                  <a:schemeClr val="accent1"/>
                </a:solidFill>
                <a:effectLst>
                  <a:outerShdw blurRad="38100" dist="38100" dir="2700000" algn="tl">
                    <a:srgbClr val="000000">
                      <a:alpha val="43137"/>
                    </a:srgbClr>
                  </a:outerShdw>
                </a:effectLst>
                <a:latin typeface="Futura Md BT" panose="020B0602020204020303"/>
              </a:rPr>
              <a:t>’ recordings are Blue-Pipits</a:t>
            </a:r>
            <a:endParaRPr lang="en-US" sz="2800" dirty="0">
              <a:solidFill>
                <a:schemeClr val="accent1"/>
              </a:solidFill>
              <a:effectLst>
                <a:outerShdw blurRad="38100" dist="38100" dir="2700000" algn="tl">
                  <a:srgbClr val="000000">
                    <a:alpha val="43137"/>
                  </a:srgbClr>
                </a:outerShdw>
              </a:effectLst>
              <a:latin typeface="Futura Md BT" panose="020B0602020204020303"/>
            </a:endParaRPr>
          </a:p>
        </p:txBody>
      </p:sp>
    </p:spTree>
    <p:extLst>
      <p:ext uri="{BB962C8B-B14F-4D97-AF65-F5344CB8AC3E}">
        <p14:creationId xmlns:p14="http://schemas.microsoft.com/office/powerpoint/2010/main" val="266170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4AAE-1F82-9F92-3B2E-EF1D9AB78848}"/>
              </a:ext>
            </a:extLst>
          </p:cNvPr>
          <p:cNvSpPr>
            <a:spLocks noGrp="1"/>
          </p:cNvSpPr>
          <p:nvPr>
            <p:ph type="title"/>
          </p:nvPr>
        </p:nvSpPr>
        <p:spPr/>
        <p:txBody>
          <a:bodyPr/>
          <a:lstStyle/>
          <a:p>
            <a:r>
              <a:rPr lang="en-US" dirty="0"/>
              <a:t>GOAL 2 CONCLUSIONS</a:t>
            </a:r>
          </a:p>
        </p:txBody>
      </p:sp>
      <p:sp>
        <p:nvSpPr>
          <p:cNvPr id="3" name="Text Placeholder 2">
            <a:extLst>
              <a:ext uri="{FF2B5EF4-FFF2-40B4-BE49-F238E27FC236}">
                <a16:creationId xmlns:a16="http://schemas.microsoft.com/office/drawing/2014/main" id="{AAE7388D-2BFE-28AA-439C-9CC7857F3384}"/>
              </a:ext>
            </a:extLst>
          </p:cNvPr>
          <p:cNvSpPr>
            <a:spLocks noGrp="1"/>
          </p:cNvSpPr>
          <p:nvPr>
            <p:ph type="body" idx="1"/>
          </p:nvPr>
        </p:nvSpPr>
        <p:spPr>
          <a:xfrm>
            <a:off x="711929" y="1956638"/>
            <a:ext cx="6717572" cy="4079696"/>
          </a:xfrm>
        </p:spPr>
        <p:txBody>
          <a:bodyPr>
            <a:normAutofit lnSpcReduction="10000"/>
          </a:bodyPr>
          <a:lstStyle/>
          <a:p>
            <a:pPr marL="342900" indent="-342900">
              <a:buFont typeface="Wingdings" panose="05000000000000000000" pitchFamily="2" charset="2"/>
              <a:buChar char="Ø"/>
            </a:pPr>
            <a:r>
              <a:rPr lang="en-US" dirty="0" err="1"/>
              <a:t>Kasios</a:t>
            </a:r>
            <a:r>
              <a:rPr lang="en-US" dirty="0"/>
              <a:t> recordings do NOT </a:t>
            </a:r>
            <a:r>
              <a:rPr lang="en-US" b="1" i="1" dirty="0"/>
              <a:t>sound</a:t>
            </a:r>
            <a:r>
              <a:rPr lang="en-US" dirty="0"/>
              <a:t> like the Blue Pipit recordings from the Preserve</a:t>
            </a:r>
            <a:br>
              <a:rPr lang="en-US" dirty="0"/>
            </a:br>
            <a:endParaRPr lang="en-US" dirty="0"/>
          </a:p>
          <a:p>
            <a:pPr marL="342900" indent="-342900">
              <a:buFont typeface="Wingdings" panose="05000000000000000000" pitchFamily="2" charset="2"/>
              <a:buChar char="Ø"/>
            </a:pPr>
            <a:r>
              <a:rPr lang="en-US" dirty="0" err="1"/>
              <a:t>Kasios</a:t>
            </a:r>
            <a:r>
              <a:rPr lang="en-US" dirty="0"/>
              <a:t> recordings do NOT </a:t>
            </a:r>
            <a:r>
              <a:rPr lang="en-US" b="1" i="1" dirty="0"/>
              <a:t>visualize</a:t>
            </a:r>
            <a:r>
              <a:rPr lang="en-US" dirty="0"/>
              <a:t> like the Blue Pipit recordings from the Preserve</a:t>
            </a:r>
            <a:br>
              <a:rPr lang="en-US" dirty="0"/>
            </a:br>
            <a:endParaRPr lang="en-US" dirty="0"/>
          </a:p>
          <a:p>
            <a:pPr marL="342900" indent="-342900">
              <a:buFont typeface="Wingdings" panose="05000000000000000000" pitchFamily="2" charset="2"/>
              <a:buChar char="Ø"/>
            </a:pPr>
            <a:r>
              <a:rPr lang="en-US" dirty="0"/>
              <a:t>CNN Model predicts </a:t>
            </a:r>
            <a:r>
              <a:rPr lang="en-US" b="1" dirty="0"/>
              <a:t>NONE</a:t>
            </a:r>
            <a:r>
              <a:rPr lang="en-US" dirty="0"/>
              <a:t> of the recordings provided are Blue Pipits</a:t>
            </a:r>
          </a:p>
          <a:p>
            <a:endParaRPr lang="en-US" dirty="0"/>
          </a:p>
          <a:p>
            <a:pPr marL="342900" indent="-342900">
              <a:buFont typeface="Wingdings" panose="05000000000000000000" pitchFamily="2" charset="2"/>
              <a:buChar char="Ø"/>
            </a:pPr>
            <a:r>
              <a:rPr lang="en-US" dirty="0"/>
              <a:t>Random Forest model predicts </a:t>
            </a:r>
            <a:r>
              <a:rPr lang="en-US" b="1" dirty="0"/>
              <a:t>only ONE</a:t>
            </a:r>
            <a:r>
              <a:rPr lang="en-US" dirty="0"/>
              <a:t> of the recordings provided are Blue Pipits</a:t>
            </a:r>
            <a:endParaRPr lang="en-US" dirty="0">
              <a:solidFill>
                <a:schemeClr val="tx1"/>
              </a:solidFill>
            </a:endParaRPr>
          </a:p>
        </p:txBody>
      </p:sp>
      <p:pic>
        <p:nvPicPr>
          <p:cNvPr id="7" name="Picture 6">
            <a:extLst>
              <a:ext uri="{FF2B5EF4-FFF2-40B4-BE49-F238E27FC236}">
                <a16:creationId xmlns:a16="http://schemas.microsoft.com/office/drawing/2014/main" id="{2C2A7B70-5BC9-967E-E4AE-FC585BF17C15}"/>
              </a:ext>
            </a:extLst>
          </p:cNvPr>
          <p:cNvPicPr>
            <a:picLocks noChangeAspect="1"/>
          </p:cNvPicPr>
          <p:nvPr/>
        </p:nvPicPr>
        <p:blipFill>
          <a:blip r:embed="rId3"/>
          <a:srcRect/>
          <a:stretch/>
        </p:blipFill>
        <p:spPr>
          <a:xfrm>
            <a:off x="7788623" y="1949832"/>
            <a:ext cx="4073970" cy="1685632"/>
          </a:xfrm>
          <a:prstGeom prst="rect">
            <a:avLst/>
          </a:prstGeom>
          <a:ln>
            <a:solidFill>
              <a:schemeClr val="tx2"/>
            </a:solidFill>
          </a:ln>
        </p:spPr>
      </p:pic>
      <p:pic>
        <p:nvPicPr>
          <p:cNvPr id="8" name="Picture 7">
            <a:extLst>
              <a:ext uri="{FF2B5EF4-FFF2-40B4-BE49-F238E27FC236}">
                <a16:creationId xmlns:a16="http://schemas.microsoft.com/office/drawing/2014/main" id="{D0DF006D-68C4-B6B0-6302-A080CB93D13C}"/>
              </a:ext>
            </a:extLst>
          </p:cNvPr>
          <p:cNvPicPr>
            <a:picLocks noChangeAspect="1"/>
          </p:cNvPicPr>
          <p:nvPr/>
        </p:nvPicPr>
        <p:blipFill>
          <a:blip r:embed="rId4"/>
          <a:srcRect/>
          <a:stretch/>
        </p:blipFill>
        <p:spPr>
          <a:xfrm>
            <a:off x="7788623" y="3752263"/>
            <a:ext cx="4073970" cy="1685632"/>
          </a:xfrm>
          <a:prstGeom prst="rect">
            <a:avLst/>
          </a:prstGeom>
          <a:ln>
            <a:solidFill>
              <a:schemeClr val="tx2"/>
            </a:solidFill>
          </a:ln>
        </p:spPr>
      </p:pic>
    </p:spTree>
    <p:extLst>
      <p:ext uri="{BB962C8B-B14F-4D97-AF65-F5344CB8AC3E}">
        <p14:creationId xmlns:p14="http://schemas.microsoft.com/office/powerpoint/2010/main" val="3469253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3</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fontScale="92500" lnSpcReduction="20000"/>
          </a:bodyPr>
          <a:lstStyle/>
          <a:p>
            <a:r>
              <a:rPr lang="en-US" dirty="0"/>
              <a:t>Formulate a hypothesis regarding the status of the Blue Pipit and propose next steps in the investigation to validate or challenge </a:t>
            </a:r>
            <a:r>
              <a:rPr lang="en-US" dirty="0" err="1"/>
              <a:t>Kasios</a:t>
            </a:r>
            <a:r>
              <a:rPr lang="en-US" dirty="0"/>
              <a:t>’ claims</a:t>
            </a:r>
          </a:p>
        </p:txBody>
      </p:sp>
    </p:spTree>
    <p:extLst>
      <p:ext uri="{BB962C8B-B14F-4D97-AF65-F5344CB8AC3E}">
        <p14:creationId xmlns:p14="http://schemas.microsoft.com/office/powerpoint/2010/main" val="87987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HYPOTHESIS</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Table 8">
            <a:extLst>
              <a:ext uri="{FF2B5EF4-FFF2-40B4-BE49-F238E27FC236}">
                <a16:creationId xmlns:a16="http://schemas.microsoft.com/office/drawing/2014/main" id="{EFB99C18-77BC-0ED1-E0EB-306B1C955D30}"/>
              </a:ext>
            </a:extLst>
          </p:cNvPr>
          <p:cNvGraphicFramePr>
            <a:graphicFrameLocks noGrp="1"/>
          </p:cNvGraphicFramePr>
          <p:nvPr>
            <p:ph idx="1"/>
            <p:extLst>
              <p:ext uri="{D42A27DB-BD31-4B8C-83A1-F6EECF244321}">
                <p14:modId xmlns:p14="http://schemas.microsoft.com/office/powerpoint/2010/main" val="3807187680"/>
              </p:ext>
            </p:extLst>
          </p:nvPr>
        </p:nvGraphicFramePr>
        <p:xfrm>
          <a:off x="3752851" y="1002760"/>
          <a:ext cx="7934324" cy="4465968"/>
        </p:xfrm>
        <a:graphic>
          <a:graphicData uri="http://schemas.openxmlformats.org/drawingml/2006/table">
            <a:tbl>
              <a:tblPr firstRow="1" bandRow="1"/>
              <a:tblGrid>
                <a:gridCol w="2219324">
                  <a:extLst>
                    <a:ext uri="{9D8B030D-6E8A-4147-A177-3AD203B41FA5}">
                      <a16:colId xmlns:a16="http://schemas.microsoft.com/office/drawing/2014/main" val="3975992885"/>
                    </a:ext>
                  </a:extLst>
                </a:gridCol>
                <a:gridCol w="5715000">
                  <a:extLst>
                    <a:ext uri="{9D8B030D-6E8A-4147-A177-3AD203B41FA5}">
                      <a16:colId xmlns:a16="http://schemas.microsoft.com/office/drawing/2014/main" val="3453012104"/>
                    </a:ext>
                  </a:extLst>
                </a:gridCol>
              </a:tblGrid>
              <a:tr h="1000976">
                <a:tc>
                  <a:txBody>
                    <a:bodyPr/>
                    <a:lstStyle/>
                    <a:p>
                      <a:pPr algn="l"/>
                      <a:r>
                        <a:rPr lang="en-US" sz="1800" b="1" dirty="0">
                          <a:solidFill>
                            <a:schemeClr val="bg1"/>
                          </a:solidFill>
                          <a:latin typeface="Futura Md BT" panose="020B0602020204020303"/>
                        </a:rPr>
                        <a:t>KASIOS RECORDINGS?</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latin typeface="+mn-lt"/>
                        </a:rPr>
                        <a:t>The majority (if not all) of the recordings are NOT the Rose-Crested Blue Pipit</a:t>
                      </a:r>
                    </a:p>
                  </a:txBody>
                  <a:tcPr anchor="ctr"/>
                </a:tc>
                <a:extLst>
                  <a:ext uri="{0D108BD9-81ED-4DB2-BD59-A6C34878D82A}">
                    <a16:rowId xmlns:a16="http://schemas.microsoft.com/office/drawing/2014/main" val="797792049"/>
                  </a:ext>
                </a:extLst>
              </a:tr>
              <a:tr h="1000976">
                <a:tc>
                  <a:txBody>
                    <a:bodyPr/>
                    <a:lstStyle/>
                    <a:p>
                      <a:pPr algn="l"/>
                      <a:r>
                        <a:rPr lang="en-US" sz="1800" b="1" dirty="0">
                          <a:solidFill>
                            <a:schemeClr val="bg1"/>
                          </a:solidFill>
                          <a:latin typeface="Futura Md BT" panose="020B0602020204020303"/>
                        </a:rPr>
                        <a:t>STATUS OF THE ROSE-CRESTED BLUE PIPIT?</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1" dirty="0">
                          <a:latin typeface="+mn-lt"/>
                        </a:rPr>
                        <a:t>Devastated or displaced</a:t>
                      </a:r>
                    </a:p>
                  </a:txBody>
                  <a:tcPr anchor="ctr"/>
                </a:tc>
                <a:extLst>
                  <a:ext uri="{0D108BD9-81ED-4DB2-BD59-A6C34878D82A}">
                    <a16:rowId xmlns:a16="http://schemas.microsoft.com/office/drawing/2014/main" val="255487063"/>
                  </a:ext>
                </a:extLst>
              </a:tr>
              <a:tr h="1000976">
                <a:tc>
                  <a:txBody>
                    <a:bodyPr/>
                    <a:lstStyle/>
                    <a:p>
                      <a:pPr algn="l"/>
                      <a:r>
                        <a:rPr lang="en-US" sz="1800" b="1" dirty="0">
                          <a:solidFill>
                            <a:schemeClr val="bg1"/>
                          </a:solidFill>
                          <a:latin typeface="Futura Md BT" panose="020B0602020204020303"/>
                        </a:rPr>
                        <a:t>NEXT STEPS OF INVESTIGATION</a:t>
                      </a:r>
                    </a:p>
                  </a:txBody>
                  <a:tcPr anchor="ctr">
                    <a:solidFill>
                      <a:schemeClr val="accent1"/>
                    </a:solidFill>
                  </a:tcPr>
                </a:tc>
                <a:tc>
                  <a:txBody>
                    <a:bodyPr/>
                    <a:lstStyle/>
                    <a:p>
                      <a:pPr marL="285750" indent="-285750" algn="l">
                        <a:buFont typeface="Arial" panose="020B0604020202020204" pitchFamily="34" charset="0"/>
                        <a:buChar char="•"/>
                      </a:pPr>
                      <a:r>
                        <a:rPr lang="en-US" b="1" i="1" dirty="0">
                          <a:latin typeface="+mn-lt"/>
                        </a:rPr>
                        <a:t>Further audio preprocessing and analysis of all recording files</a:t>
                      </a:r>
                    </a:p>
                    <a:p>
                      <a:pPr marL="285750" indent="-285750" algn="l">
                        <a:buFont typeface="Arial" panose="020B0604020202020204" pitchFamily="34" charset="0"/>
                        <a:buChar char="•"/>
                      </a:pPr>
                      <a:r>
                        <a:rPr lang="en-US" b="1" i="1" dirty="0">
                          <a:latin typeface="+mn-lt"/>
                        </a:rPr>
                        <a:t>Create Multiclass Classifier to test </a:t>
                      </a:r>
                      <a:r>
                        <a:rPr lang="en-US" b="1" i="1" dirty="0" err="1">
                          <a:latin typeface="+mn-lt"/>
                        </a:rPr>
                        <a:t>Kasios</a:t>
                      </a:r>
                      <a:r>
                        <a:rPr lang="en-US" b="1" i="1" dirty="0">
                          <a:latin typeface="+mn-lt"/>
                        </a:rPr>
                        <a:t>’ recordings</a:t>
                      </a:r>
                    </a:p>
                    <a:p>
                      <a:pPr marL="285750" indent="-285750" algn="l">
                        <a:buFont typeface="Arial" panose="020B0604020202020204" pitchFamily="34" charset="0"/>
                        <a:buChar char="•"/>
                      </a:pPr>
                      <a:r>
                        <a:rPr lang="en-US" b="1" i="1" dirty="0">
                          <a:latin typeface="+mn-lt"/>
                        </a:rPr>
                        <a:t>Set-up more microphones on the outskirts of the preserve</a:t>
                      </a:r>
                    </a:p>
                  </a:txBody>
                  <a:tcPr anchor="ctr"/>
                </a:tc>
                <a:extLst>
                  <a:ext uri="{0D108BD9-81ED-4DB2-BD59-A6C34878D82A}">
                    <a16:rowId xmlns:a16="http://schemas.microsoft.com/office/drawing/2014/main" val="562770728"/>
                  </a:ext>
                </a:extLst>
              </a:tr>
              <a:tr h="1000976">
                <a:tc>
                  <a:txBody>
                    <a:bodyPr/>
                    <a:lstStyle/>
                    <a:p>
                      <a:pPr algn="l"/>
                      <a:r>
                        <a:rPr lang="en-US" sz="1800" b="1" dirty="0">
                          <a:solidFill>
                            <a:schemeClr val="bg1"/>
                          </a:solidFill>
                          <a:latin typeface="Futura Md BT" panose="020B0602020204020303"/>
                        </a:rPr>
                        <a:t>KASIOS FAULT?</a:t>
                      </a:r>
                    </a:p>
                  </a:txBody>
                  <a:tcPr anchor="ctr">
                    <a:solidFill>
                      <a:schemeClr val="accent1"/>
                    </a:solidFill>
                  </a:tcPr>
                </a:tc>
                <a:tc>
                  <a:txBody>
                    <a:bodyPr/>
                    <a:lstStyle/>
                    <a:p>
                      <a:pPr marL="0" indent="0" algn="l">
                        <a:buFont typeface="Arial" panose="020B0604020202020204" pitchFamily="34" charset="0"/>
                        <a:buNone/>
                      </a:pPr>
                      <a:r>
                        <a:rPr lang="en-US" b="1" i="1" dirty="0">
                          <a:latin typeface="+mn-lt"/>
                        </a:rPr>
                        <a:t>Not enough information! But it is suspicious because of falsified information and defamation!</a:t>
                      </a:r>
                    </a:p>
                  </a:txBody>
                  <a:tcPr anchor="ctr"/>
                </a:tc>
                <a:extLst>
                  <a:ext uri="{0D108BD9-81ED-4DB2-BD59-A6C34878D82A}">
                    <a16:rowId xmlns:a16="http://schemas.microsoft.com/office/drawing/2014/main" val="602148032"/>
                  </a:ext>
                </a:extLst>
              </a:tr>
            </a:tbl>
          </a:graphicData>
        </a:graphic>
      </p:graphicFrame>
    </p:spTree>
    <p:extLst>
      <p:ext uri="{BB962C8B-B14F-4D97-AF65-F5344CB8AC3E}">
        <p14:creationId xmlns:p14="http://schemas.microsoft.com/office/powerpoint/2010/main" val="3656297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FINAL THOUGHTS</a:t>
            </a:r>
          </a:p>
        </p:txBody>
      </p:sp>
      <p:sp>
        <p:nvSpPr>
          <p:cNvPr id="5" name="Text Placeholder 4">
            <a:extLst>
              <a:ext uri="{FF2B5EF4-FFF2-40B4-BE49-F238E27FC236}">
                <a16:creationId xmlns:a16="http://schemas.microsoft.com/office/drawing/2014/main" id="{D03375A1-130D-09DF-5535-87BC02635699}"/>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363180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“CHEEP” SHOTS</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sp>
        <p:nvSpPr>
          <p:cNvPr id="4" name="Content Placeholder 3">
            <a:extLst>
              <a:ext uri="{FF2B5EF4-FFF2-40B4-BE49-F238E27FC236}">
                <a16:creationId xmlns:a16="http://schemas.microsoft.com/office/drawing/2014/main" id="{96B5EB1B-66F2-FFE1-D1B9-87273CB6A736}"/>
              </a:ext>
            </a:extLst>
          </p:cNvPr>
          <p:cNvSpPr>
            <a:spLocks noGrp="1"/>
          </p:cNvSpPr>
          <p:nvPr>
            <p:ph idx="1"/>
          </p:nvPr>
        </p:nvSpPr>
        <p:spPr>
          <a:xfrm>
            <a:off x="3758781" y="1253330"/>
            <a:ext cx="7814094" cy="4674503"/>
          </a:xfrm>
        </p:spPr>
        <p:txBody>
          <a:bodyPr>
            <a:normAutofit/>
          </a:bodyPr>
          <a:lstStyle/>
          <a:p>
            <a:r>
              <a:rPr lang="en-US" b="1" dirty="0"/>
              <a:t>WHY?</a:t>
            </a:r>
          </a:p>
          <a:p>
            <a:pPr lvl="1"/>
            <a:r>
              <a:rPr lang="en-US" dirty="0"/>
              <a:t>CNNs applied to audio</a:t>
            </a:r>
            <a:br>
              <a:rPr lang="en-US" dirty="0"/>
            </a:br>
            <a:endParaRPr lang="en-US" dirty="0"/>
          </a:p>
          <a:p>
            <a:r>
              <a:rPr lang="en-US" b="1" dirty="0"/>
              <a:t>APPROACH.</a:t>
            </a:r>
          </a:p>
          <a:p>
            <a:pPr lvl="1"/>
            <a:r>
              <a:rPr lang="en-US" dirty="0"/>
              <a:t>Two Analysis Phases</a:t>
            </a:r>
          </a:p>
          <a:p>
            <a:pPr lvl="2"/>
            <a:r>
              <a:rPr lang="en-US" dirty="0"/>
              <a:t>Metadata Analysis (Congregation Patterns)</a:t>
            </a:r>
          </a:p>
          <a:p>
            <a:pPr lvl="2"/>
            <a:r>
              <a:rPr lang="en-US" dirty="0"/>
              <a:t>Audio Analysis (Binary Classification)</a:t>
            </a:r>
            <a:br>
              <a:rPr lang="en-US" dirty="0"/>
            </a:br>
            <a:endParaRPr lang="en-US" dirty="0"/>
          </a:p>
          <a:p>
            <a:r>
              <a:rPr lang="en-US" b="1" dirty="0"/>
              <a:t>CHALLENGES!</a:t>
            </a:r>
          </a:p>
          <a:p>
            <a:pPr lvl="1"/>
            <a:r>
              <a:rPr lang="en-US" dirty="0"/>
              <a:t>Audio Preprocessing– Learning Curve!</a:t>
            </a:r>
          </a:p>
          <a:p>
            <a:pPr lvl="1"/>
            <a:r>
              <a:rPr lang="en-US" dirty="0"/>
              <a:t>Kernel crashing / Memory restrictions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384443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1C15-1EEB-0A3B-001D-28610BC15DCB}"/>
              </a:ext>
            </a:extLst>
          </p:cNvPr>
          <p:cNvSpPr>
            <a:spLocks noGrp="1"/>
          </p:cNvSpPr>
          <p:nvPr>
            <p:ph type="title"/>
          </p:nvPr>
        </p:nvSpPr>
        <p:spPr>
          <a:xfrm>
            <a:off x="3629025" y="37527"/>
            <a:ext cx="6833715" cy="1325563"/>
          </a:xfrm>
        </p:spPr>
        <p:txBody>
          <a:bodyPr/>
          <a:lstStyle/>
          <a:p>
            <a:r>
              <a:rPr lang="en-US" b="1" dirty="0"/>
              <a:t>TIME BREAKDOWN</a:t>
            </a:r>
          </a:p>
        </p:txBody>
      </p:sp>
      <p:pic>
        <p:nvPicPr>
          <p:cNvPr id="5" name="Graphic 4" descr="Sparrow with solid fill">
            <a:extLst>
              <a:ext uri="{FF2B5EF4-FFF2-40B4-BE49-F238E27FC236}">
                <a16:creationId xmlns:a16="http://schemas.microsoft.com/office/drawing/2014/main" id="{62360ECB-71F3-7F2E-44CE-6BF5D6B9E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1" y="1728787"/>
            <a:ext cx="3400426" cy="3400426"/>
          </a:xfrm>
          <a:prstGeom prst="rect">
            <a:avLst/>
          </a:prstGeom>
        </p:spPr>
      </p:pic>
      <p:pic>
        <p:nvPicPr>
          <p:cNvPr id="7" name="Graphic 6" descr="Question Mark with solid fill">
            <a:extLst>
              <a:ext uri="{FF2B5EF4-FFF2-40B4-BE49-F238E27FC236}">
                <a16:creationId xmlns:a16="http://schemas.microsoft.com/office/drawing/2014/main" id="{CF437364-316D-2565-CD47-2D2EAFDDA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1587" y="2971800"/>
            <a:ext cx="914400" cy="914400"/>
          </a:xfrm>
          <a:prstGeom prst="rect">
            <a:avLst/>
          </a:prstGeom>
        </p:spPr>
      </p:pic>
      <p:graphicFrame>
        <p:nvGraphicFramePr>
          <p:cNvPr id="8" name="Content Placeholder 7">
            <a:extLst>
              <a:ext uri="{FF2B5EF4-FFF2-40B4-BE49-F238E27FC236}">
                <a16:creationId xmlns:a16="http://schemas.microsoft.com/office/drawing/2014/main" id="{1B92301E-A663-B4E4-0025-81B9B60518B6}"/>
              </a:ext>
            </a:extLst>
          </p:cNvPr>
          <p:cNvGraphicFramePr>
            <a:graphicFrameLocks noGrp="1"/>
          </p:cNvGraphicFramePr>
          <p:nvPr>
            <p:ph idx="1"/>
            <p:extLst>
              <p:ext uri="{D42A27DB-BD31-4B8C-83A1-F6EECF244321}">
                <p14:modId xmlns:p14="http://schemas.microsoft.com/office/powerpoint/2010/main" val="3493495125"/>
              </p:ext>
            </p:extLst>
          </p:nvPr>
        </p:nvGraphicFramePr>
        <p:xfrm>
          <a:off x="4457700" y="1029207"/>
          <a:ext cx="7813675" cy="479958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89841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FBA2-88AF-252F-C345-7F030841A0B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2AADAD6F-AF06-7CA9-68CC-D66B537A76F5}"/>
              </a:ext>
            </a:extLst>
          </p:cNvPr>
          <p:cNvSpPr>
            <a:spLocks noGrp="1"/>
          </p:cNvSpPr>
          <p:nvPr>
            <p:ph type="body" idx="11"/>
          </p:nvPr>
        </p:nvSpPr>
        <p:spPr/>
        <p:txBody>
          <a:bodyPr/>
          <a:lstStyle/>
          <a:p>
            <a:r>
              <a:rPr lang="en-US" dirty="0"/>
              <a:t>Questions?</a:t>
            </a:r>
          </a:p>
        </p:txBody>
      </p:sp>
      <p:pic>
        <p:nvPicPr>
          <p:cNvPr id="4" name="Graphic 3" descr="Sparrow with solid fill">
            <a:extLst>
              <a:ext uri="{FF2B5EF4-FFF2-40B4-BE49-F238E27FC236}">
                <a16:creationId xmlns:a16="http://schemas.microsoft.com/office/drawing/2014/main" id="{ACF1C968-7F9B-11BC-F515-53FA15F5BE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7330" y="1581643"/>
            <a:ext cx="3400426" cy="3400426"/>
          </a:xfrm>
          <a:prstGeom prst="rect">
            <a:avLst/>
          </a:prstGeom>
        </p:spPr>
      </p:pic>
      <p:pic>
        <p:nvPicPr>
          <p:cNvPr id="5" name="Rose-Crested-Blue-Pipit-70544">
            <a:hlinkClick r:id="" action="ppaction://media"/>
            <a:extLst>
              <a:ext uri="{FF2B5EF4-FFF2-40B4-BE49-F238E27FC236}">
                <a16:creationId xmlns:a16="http://schemas.microsoft.com/office/drawing/2014/main" id="{E5BA3994-D982-5851-2E16-E710448503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53938" y="2302252"/>
            <a:ext cx="609600" cy="609600"/>
          </a:xfrm>
          <a:prstGeom prst="rect">
            <a:avLst/>
          </a:prstGeom>
        </p:spPr>
      </p:pic>
    </p:spTree>
    <p:extLst>
      <p:ext uri="{BB962C8B-B14F-4D97-AF65-F5344CB8AC3E}">
        <p14:creationId xmlns:p14="http://schemas.microsoft.com/office/powerpoint/2010/main" val="40232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606">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Count of Bird Species Recordings in the Preserve Over Time</a:t>
            </a:r>
          </a:p>
        </p:txBody>
      </p:sp>
      <p:pic>
        <p:nvPicPr>
          <p:cNvPr id="6" name="Picture 5">
            <a:extLst>
              <a:ext uri="{FF2B5EF4-FFF2-40B4-BE49-F238E27FC236}">
                <a16:creationId xmlns:a16="http://schemas.microsoft.com/office/drawing/2014/main" id="{787BBAFB-D171-9C0F-AE28-6608328F9727}"/>
              </a:ext>
            </a:extLst>
          </p:cNvPr>
          <p:cNvPicPr>
            <a:picLocks noChangeAspect="1"/>
          </p:cNvPicPr>
          <p:nvPr/>
        </p:nvPicPr>
        <p:blipFill>
          <a:blip r:embed="rId3"/>
          <a:srcRect/>
          <a:stretch/>
        </p:blipFill>
        <p:spPr>
          <a:xfrm>
            <a:off x="6298470" y="1890196"/>
            <a:ext cx="5715000" cy="3429000"/>
          </a:xfrm>
          <a:prstGeom prst="rect">
            <a:avLst/>
          </a:prstGeom>
          <a:ln>
            <a:solidFill>
              <a:schemeClr val="tx2"/>
            </a:solidFill>
          </a:ln>
        </p:spPr>
      </p:pic>
      <p:pic>
        <p:nvPicPr>
          <p:cNvPr id="8" name="Picture 7" descr="A graph of different colored lines&#10;&#10;Description automatically generated">
            <a:extLst>
              <a:ext uri="{FF2B5EF4-FFF2-40B4-BE49-F238E27FC236}">
                <a16:creationId xmlns:a16="http://schemas.microsoft.com/office/drawing/2014/main" id="{41436EB5-C44A-CF66-5C31-63BD0272366C}"/>
              </a:ext>
            </a:extLst>
          </p:cNvPr>
          <p:cNvPicPr>
            <a:picLocks noChangeAspect="1"/>
          </p:cNvPicPr>
          <p:nvPr/>
        </p:nvPicPr>
        <p:blipFill>
          <a:blip r:embed="rId4"/>
          <a:stretch>
            <a:fillRect/>
          </a:stretch>
        </p:blipFill>
        <p:spPr>
          <a:xfrm>
            <a:off x="178530" y="1890196"/>
            <a:ext cx="5714999" cy="3429000"/>
          </a:xfrm>
          <a:prstGeom prst="rect">
            <a:avLst/>
          </a:prstGeom>
          <a:ln>
            <a:solidFill>
              <a:schemeClr val="tx2"/>
            </a:solidFill>
          </a:ln>
        </p:spPr>
      </p:pic>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Big dip in bird species during 2015!</a:t>
            </a:r>
          </a:p>
        </p:txBody>
      </p:sp>
    </p:spTree>
    <p:extLst>
      <p:ext uri="{BB962C8B-B14F-4D97-AF65-F5344CB8AC3E}">
        <p14:creationId xmlns:p14="http://schemas.microsoft.com/office/powerpoint/2010/main" val="3060973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778239" y="1928063"/>
            <a:ext cx="10635521" cy="4079696"/>
          </a:xfrm>
        </p:spPr>
        <p:txBody>
          <a:bodyPr anchor="ctr">
            <a:normAutofit fontScale="92500" lnSpcReduction="10000"/>
          </a:bodyPr>
          <a:lstStyle/>
          <a:p>
            <a:pPr marL="342900" indent="-342900">
              <a:buFont typeface="Wingdings" panose="05000000000000000000" pitchFamily="2" charset="2"/>
              <a:buChar char="Ø"/>
            </a:pPr>
            <a:r>
              <a:rPr lang="en-US" sz="2800" dirty="0"/>
              <a:t>Bird Calls Vetted by Ornithology Groups &amp; Metadata</a:t>
            </a:r>
          </a:p>
          <a:p>
            <a:pPr marL="800100" lvl="1" indent="-342900">
              <a:buFont typeface="Wingdings" panose="05000000000000000000" pitchFamily="2" charset="2"/>
              <a:buChar char="Ø"/>
            </a:pPr>
            <a:r>
              <a:rPr lang="en-US" sz="2400" b="1" dirty="0">
                <a:solidFill>
                  <a:schemeClr val="tx1"/>
                </a:solidFill>
              </a:rPr>
              <a:t>2,081 audio recordings in total</a:t>
            </a:r>
          </a:p>
          <a:p>
            <a:pPr marL="800100" lvl="1" indent="-342900">
              <a:buFont typeface="Wingdings" panose="05000000000000000000" pitchFamily="2" charset="2"/>
              <a:buChar char="Ø"/>
            </a:pPr>
            <a:r>
              <a:rPr lang="en-US" sz="2400" b="1" dirty="0">
                <a:solidFill>
                  <a:schemeClr val="tx1"/>
                </a:solidFill>
              </a:rPr>
              <a:t>19 Unique Bird Species</a:t>
            </a:r>
          </a:p>
          <a:p>
            <a:pPr marL="800100" lvl="1" indent="-342900">
              <a:buFont typeface="Wingdings" panose="05000000000000000000" pitchFamily="2" charset="2"/>
              <a:buChar char="Ø"/>
            </a:pPr>
            <a:r>
              <a:rPr lang="en-US" sz="2400" b="1" dirty="0">
                <a:solidFill>
                  <a:schemeClr val="tx1"/>
                </a:solidFill>
              </a:rPr>
              <a:t>Quality Graded</a:t>
            </a:r>
            <a:r>
              <a:rPr lang="en-US" sz="2400" dirty="0">
                <a:solidFill>
                  <a:schemeClr val="tx1"/>
                </a:solidFill>
              </a:rPr>
              <a:t>: A = Excellent to E = Poor</a:t>
            </a:r>
          </a:p>
          <a:p>
            <a:pPr marL="800100" lvl="1" indent="-342900">
              <a:buFont typeface="Wingdings" panose="05000000000000000000" pitchFamily="2" charset="2"/>
              <a:buChar char="Ø"/>
            </a:pPr>
            <a:r>
              <a:rPr lang="en-US" sz="2400" b="1" dirty="0">
                <a:solidFill>
                  <a:schemeClr val="tx1"/>
                </a:solidFill>
              </a:rPr>
              <a:t>Time &amp; Date </a:t>
            </a:r>
            <a:r>
              <a:rPr lang="en-US" sz="2400" dirty="0">
                <a:solidFill>
                  <a:schemeClr val="tx1"/>
                </a:solidFill>
              </a:rPr>
              <a:t>of Recording (1983 to 2018)</a:t>
            </a:r>
          </a:p>
          <a:p>
            <a:pPr marL="800100" lvl="1" indent="-342900">
              <a:buFont typeface="Wingdings" panose="05000000000000000000" pitchFamily="2" charset="2"/>
              <a:buChar char="Ø"/>
            </a:pPr>
            <a:r>
              <a:rPr lang="en-US" sz="2400" b="1" dirty="0">
                <a:solidFill>
                  <a:schemeClr val="tx1"/>
                </a:solidFill>
              </a:rPr>
              <a:t>X and Y coordinates</a:t>
            </a:r>
          </a:p>
          <a:p>
            <a:pPr marL="800100" lvl="1" indent="-342900">
              <a:buFont typeface="Wingdings" panose="05000000000000000000" pitchFamily="2" charset="2"/>
              <a:buChar char="Ø"/>
            </a:pPr>
            <a:r>
              <a:rPr lang="en-US" sz="2400" b="1" dirty="0">
                <a:solidFill>
                  <a:schemeClr val="tx1"/>
                </a:solidFill>
              </a:rPr>
              <a:t>Vocalization Types </a:t>
            </a:r>
            <a:r>
              <a:rPr lang="en-US" sz="2400" dirty="0">
                <a:solidFill>
                  <a:schemeClr val="tx1"/>
                </a:solidFill>
              </a:rPr>
              <a:t>(song, call, …)</a:t>
            </a:r>
          </a:p>
          <a:p>
            <a:pPr marL="342900" indent="-342900">
              <a:buFont typeface="Wingdings" panose="05000000000000000000" pitchFamily="2" charset="2"/>
              <a:buChar char="Ø"/>
            </a:pPr>
            <a:r>
              <a:rPr lang="en-US" sz="2800" dirty="0"/>
              <a:t>“Rose-Crested Blue Pipit” Calls provided by </a:t>
            </a:r>
            <a:r>
              <a:rPr lang="en-US" sz="2800" dirty="0" err="1"/>
              <a:t>Kasios</a:t>
            </a:r>
            <a:r>
              <a:rPr lang="en-US" sz="2800" dirty="0"/>
              <a:t> &amp; Metadata</a:t>
            </a:r>
          </a:p>
          <a:p>
            <a:pPr marL="800100" lvl="1" indent="-342900">
              <a:buFont typeface="Wingdings" panose="05000000000000000000" pitchFamily="2" charset="2"/>
              <a:buChar char="Ø"/>
            </a:pPr>
            <a:r>
              <a:rPr lang="en-US" sz="2400" b="1" dirty="0">
                <a:solidFill>
                  <a:schemeClr val="tx1"/>
                </a:solidFill>
              </a:rPr>
              <a:t>15 recordings</a:t>
            </a:r>
          </a:p>
          <a:p>
            <a:pPr marL="800100" lvl="1" indent="-342900">
              <a:buFont typeface="Wingdings" panose="05000000000000000000" pitchFamily="2" charset="2"/>
              <a:buChar char="Ø"/>
            </a:pPr>
            <a:r>
              <a:rPr lang="en-US" sz="2400" b="1" dirty="0">
                <a:solidFill>
                  <a:schemeClr val="tx1"/>
                </a:solidFill>
              </a:rPr>
              <a:t>X and Y coordinates</a:t>
            </a:r>
          </a:p>
          <a:p>
            <a:pPr marL="342900" indent="-342900">
              <a:buFont typeface="Wingdings" panose="05000000000000000000" pitchFamily="2" charset="2"/>
              <a:buChar char="Ø"/>
            </a:pPr>
            <a:r>
              <a:rPr lang="en-US" sz="2800" dirty="0"/>
              <a:t>Map of the </a:t>
            </a:r>
            <a:r>
              <a:rPr lang="en-US" sz="2800" dirty="0" err="1"/>
              <a:t>Lekagul</a:t>
            </a:r>
            <a:r>
              <a:rPr lang="en-US" sz="2800" dirty="0"/>
              <a:t> Preserve</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Data Summary</a:t>
            </a:r>
          </a:p>
        </p:txBody>
      </p:sp>
    </p:spTree>
    <p:extLst>
      <p:ext uri="{BB962C8B-B14F-4D97-AF65-F5344CB8AC3E}">
        <p14:creationId xmlns:p14="http://schemas.microsoft.com/office/powerpoint/2010/main" val="3344996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pic>
        <p:nvPicPr>
          <p:cNvPr id="6" name="Picture 5">
            <a:extLst>
              <a:ext uri="{FF2B5EF4-FFF2-40B4-BE49-F238E27FC236}">
                <a16:creationId xmlns:a16="http://schemas.microsoft.com/office/drawing/2014/main" id="{615E20CD-F61F-2D08-BB0E-7475BC937460}"/>
              </a:ext>
            </a:extLst>
          </p:cNvPr>
          <p:cNvPicPr>
            <a:picLocks noChangeAspect="1"/>
          </p:cNvPicPr>
          <p:nvPr/>
        </p:nvPicPr>
        <p:blipFill>
          <a:blip r:embed="rId3"/>
          <a:srcRect/>
          <a:stretch/>
        </p:blipFill>
        <p:spPr>
          <a:xfrm>
            <a:off x="265847" y="1920240"/>
            <a:ext cx="3771900" cy="3017520"/>
          </a:xfrm>
          <a:prstGeom prst="rect">
            <a:avLst/>
          </a:prstGeom>
          <a:ln>
            <a:solidFill>
              <a:schemeClr val="tx2"/>
            </a:solidFill>
          </a:ln>
        </p:spPr>
      </p:pic>
      <p:pic>
        <p:nvPicPr>
          <p:cNvPr id="8" name="Picture 7">
            <a:extLst>
              <a:ext uri="{FF2B5EF4-FFF2-40B4-BE49-F238E27FC236}">
                <a16:creationId xmlns:a16="http://schemas.microsoft.com/office/drawing/2014/main" id="{3C88602C-E5B1-1335-6700-7395272BC2A8}"/>
              </a:ext>
            </a:extLst>
          </p:cNvPr>
          <p:cNvPicPr>
            <a:picLocks noChangeAspect="1"/>
          </p:cNvPicPr>
          <p:nvPr/>
        </p:nvPicPr>
        <p:blipFill>
          <a:blip r:embed="rId4"/>
          <a:srcRect/>
          <a:stretch/>
        </p:blipFill>
        <p:spPr>
          <a:xfrm>
            <a:off x="4210050" y="1920240"/>
            <a:ext cx="3771900" cy="3017520"/>
          </a:xfrm>
          <a:prstGeom prst="rect">
            <a:avLst/>
          </a:prstGeom>
          <a:ln>
            <a:solidFill>
              <a:schemeClr val="tx2"/>
            </a:solidFill>
          </a:ln>
        </p:spPr>
      </p:pic>
      <p:pic>
        <p:nvPicPr>
          <p:cNvPr id="5" name="Picture 4">
            <a:extLst>
              <a:ext uri="{FF2B5EF4-FFF2-40B4-BE49-F238E27FC236}">
                <a16:creationId xmlns:a16="http://schemas.microsoft.com/office/drawing/2014/main" id="{BAEB6001-9F05-C403-36A5-86B2DBE0CC07}"/>
              </a:ext>
            </a:extLst>
          </p:cNvPr>
          <p:cNvPicPr>
            <a:picLocks noChangeAspect="1"/>
          </p:cNvPicPr>
          <p:nvPr/>
        </p:nvPicPr>
        <p:blipFill>
          <a:blip r:embed="rId5"/>
          <a:srcRect/>
          <a:stretch/>
        </p:blipFill>
        <p:spPr>
          <a:xfrm>
            <a:off x="8154253" y="1920240"/>
            <a:ext cx="3771900" cy="3017520"/>
          </a:xfrm>
          <a:prstGeom prst="rect">
            <a:avLst/>
          </a:prstGeom>
          <a:ln>
            <a:solidFill>
              <a:schemeClr val="tx2"/>
            </a:solidFill>
          </a:ln>
        </p:spPr>
      </p:pic>
      <p:sp>
        <p:nvSpPr>
          <p:cNvPr id="7" name="TextBox 6">
            <a:extLst>
              <a:ext uri="{FF2B5EF4-FFF2-40B4-BE49-F238E27FC236}">
                <a16:creationId xmlns:a16="http://schemas.microsoft.com/office/drawing/2014/main" id="{A135922F-B1E2-BEFD-C324-DA80B489DA26}"/>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Birds tend to congregate in the same areas</a:t>
            </a:r>
          </a:p>
        </p:txBody>
      </p:sp>
    </p:spTree>
    <p:extLst>
      <p:ext uri="{BB962C8B-B14F-4D97-AF65-F5344CB8AC3E}">
        <p14:creationId xmlns:p14="http://schemas.microsoft.com/office/powerpoint/2010/main" val="8888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61A-A56F-8E90-DCB6-01DE33D46434}"/>
              </a:ext>
            </a:extLst>
          </p:cNvPr>
          <p:cNvSpPr>
            <a:spLocks noGrp="1"/>
          </p:cNvSpPr>
          <p:nvPr>
            <p:ph type="title"/>
          </p:nvPr>
        </p:nvSpPr>
        <p:spPr/>
        <p:txBody>
          <a:bodyPr/>
          <a:lstStyle/>
          <a:p>
            <a:r>
              <a:rPr lang="en-US" dirty="0"/>
              <a:t>GOAL 1</a:t>
            </a:r>
          </a:p>
        </p:txBody>
      </p:sp>
      <p:sp>
        <p:nvSpPr>
          <p:cNvPr id="3" name="Text Placeholder 2">
            <a:extLst>
              <a:ext uri="{FF2B5EF4-FFF2-40B4-BE49-F238E27FC236}">
                <a16:creationId xmlns:a16="http://schemas.microsoft.com/office/drawing/2014/main" id="{EDCD886D-2718-1BC8-9657-F5DB14EE04BD}"/>
              </a:ext>
            </a:extLst>
          </p:cNvPr>
          <p:cNvSpPr>
            <a:spLocks noGrp="1"/>
          </p:cNvSpPr>
          <p:nvPr>
            <p:ph type="body" idx="11"/>
          </p:nvPr>
        </p:nvSpPr>
        <p:spPr/>
        <p:txBody>
          <a:bodyPr>
            <a:normAutofit lnSpcReduction="10000"/>
          </a:bodyPr>
          <a:lstStyle/>
          <a:p>
            <a:r>
              <a:rPr lang="en-US" dirty="0"/>
              <a:t>Characterize bird species patterns in the Preserve; Identify trends and anomalies in bird locations over time</a:t>
            </a:r>
          </a:p>
        </p:txBody>
      </p:sp>
    </p:spTree>
    <p:extLst>
      <p:ext uri="{BB962C8B-B14F-4D97-AF65-F5344CB8AC3E}">
        <p14:creationId xmlns:p14="http://schemas.microsoft.com/office/powerpoint/2010/main" val="3826632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6F81-E0D0-1CF7-297C-724C0A117C60}"/>
              </a:ext>
            </a:extLst>
          </p:cNvPr>
          <p:cNvSpPr>
            <a:spLocks noGrp="1"/>
          </p:cNvSpPr>
          <p:nvPr>
            <p:ph type="title"/>
          </p:nvPr>
        </p:nvSpPr>
        <p:spPr/>
        <p:txBody>
          <a:bodyPr>
            <a:normAutofit fontScale="90000"/>
          </a:bodyPr>
          <a:lstStyle/>
          <a:p>
            <a:r>
              <a:rPr lang="en-US" dirty="0"/>
              <a:t>Data Exploration</a:t>
            </a:r>
          </a:p>
        </p:txBody>
      </p:sp>
      <p:sp>
        <p:nvSpPr>
          <p:cNvPr id="3" name="Text Placeholder 2">
            <a:extLst>
              <a:ext uri="{FF2B5EF4-FFF2-40B4-BE49-F238E27FC236}">
                <a16:creationId xmlns:a16="http://schemas.microsoft.com/office/drawing/2014/main" id="{72244768-C895-E4D3-8CFE-D5B60CEE2233}"/>
              </a:ext>
            </a:extLst>
          </p:cNvPr>
          <p:cNvSpPr>
            <a:spLocks noGrp="1"/>
          </p:cNvSpPr>
          <p:nvPr>
            <p:ph type="body" idx="1"/>
          </p:nvPr>
        </p:nvSpPr>
        <p:spPr>
          <a:xfrm>
            <a:off x="616679" y="1733549"/>
            <a:ext cx="6222271" cy="4924425"/>
          </a:xfrm>
        </p:spPr>
        <p:txBody>
          <a:bodyPr anchor="ctr">
            <a:normAutofit/>
          </a:bodyPr>
          <a:lstStyle/>
          <a:p>
            <a:pPr marL="342900" indent="-342900">
              <a:buFont typeface="Wingdings" panose="05000000000000000000" pitchFamily="2" charset="2"/>
              <a:buChar char="Ø"/>
            </a:pPr>
            <a:r>
              <a:rPr lang="en-US" sz="2800" dirty="0"/>
              <a:t>Quality</a:t>
            </a:r>
          </a:p>
          <a:p>
            <a:pPr marL="800100" lvl="1" indent="-342900">
              <a:buFont typeface="Wingdings" panose="05000000000000000000" pitchFamily="2" charset="2"/>
              <a:buChar char="Ø"/>
            </a:pPr>
            <a:r>
              <a:rPr lang="en-US" sz="2400" dirty="0">
                <a:solidFill>
                  <a:schemeClr val="tx1"/>
                </a:solidFill>
              </a:rPr>
              <a:t>Remove rows with score less than B </a:t>
            </a:r>
          </a:p>
          <a:p>
            <a:pPr lvl="1"/>
            <a:endParaRPr lang="en-US" sz="2400" dirty="0"/>
          </a:p>
          <a:p>
            <a:pPr marL="342900" indent="-342900">
              <a:buFont typeface="Wingdings" panose="05000000000000000000" pitchFamily="2" charset="2"/>
              <a:buChar char="Ø"/>
            </a:pPr>
            <a:r>
              <a:rPr lang="en-US" sz="2800" dirty="0"/>
              <a:t>Date</a:t>
            </a:r>
          </a:p>
          <a:p>
            <a:pPr marL="800100" lvl="1" indent="-342900">
              <a:buFont typeface="Wingdings" panose="05000000000000000000" pitchFamily="2" charset="2"/>
              <a:buChar char="Ø"/>
            </a:pPr>
            <a:r>
              <a:rPr lang="en-US" sz="2400" dirty="0">
                <a:solidFill>
                  <a:schemeClr val="tx1"/>
                </a:solidFill>
              </a:rPr>
              <a:t>Standardize date format</a:t>
            </a:r>
          </a:p>
          <a:p>
            <a:pPr marL="800100" lvl="1" indent="-342900">
              <a:buFont typeface="Wingdings" panose="05000000000000000000" pitchFamily="2" charset="2"/>
              <a:buChar char="Ø"/>
            </a:pPr>
            <a:r>
              <a:rPr lang="en-US" sz="2400" dirty="0">
                <a:solidFill>
                  <a:schemeClr val="tx1"/>
                </a:solidFill>
              </a:rPr>
              <a:t>Infer first day / month of the year if not provided</a:t>
            </a:r>
          </a:p>
          <a:p>
            <a:pPr marL="800100" lvl="1" indent="-342900">
              <a:buFont typeface="Wingdings" panose="05000000000000000000" pitchFamily="2" charset="2"/>
              <a:buChar char="Ø"/>
            </a:pPr>
            <a:r>
              <a:rPr lang="en-US" sz="2400" dirty="0">
                <a:solidFill>
                  <a:schemeClr val="tx1"/>
                </a:solidFill>
              </a:rPr>
              <a:t>Dropped rows with missing values</a:t>
            </a:r>
          </a:p>
          <a:p>
            <a:endParaRPr lang="en-US" sz="2800" dirty="0"/>
          </a:p>
          <a:p>
            <a:pPr marL="342900" indent="-342900">
              <a:buFont typeface="Wingdings" panose="05000000000000000000" pitchFamily="2" charset="2"/>
              <a:buChar char="Ø"/>
            </a:pPr>
            <a:r>
              <a:rPr lang="en-US" sz="2800" dirty="0"/>
              <a:t>X and Y Coordinates</a:t>
            </a:r>
          </a:p>
          <a:p>
            <a:pPr marL="800100" lvl="1" indent="-342900">
              <a:buFont typeface="Wingdings" panose="05000000000000000000" pitchFamily="2" charset="2"/>
              <a:buChar char="Ø"/>
            </a:pPr>
            <a:r>
              <a:rPr lang="en-US" sz="2400" dirty="0">
                <a:solidFill>
                  <a:schemeClr val="tx1"/>
                </a:solidFill>
              </a:rPr>
              <a:t>Dropped rows with missing values</a:t>
            </a:r>
          </a:p>
        </p:txBody>
      </p:sp>
      <p:sp>
        <p:nvSpPr>
          <p:cNvPr id="4" name="Text Placeholder 3">
            <a:extLst>
              <a:ext uri="{FF2B5EF4-FFF2-40B4-BE49-F238E27FC236}">
                <a16:creationId xmlns:a16="http://schemas.microsoft.com/office/drawing/2014/main" id="{ECDB4D11-714F-B237-D6AA-B01EDAAC23FF}"/>
              </a:ext>
            </a:extLst>
          </p:cNvPr>
          <p:cNvSpPr>
            <a:spLocks noGrp="1"/>
          </p:cNvSpPr>
          <p:nvPr>
            <p:ph type="body" idx="11"/>
          </p:nvPr>
        </p:nvSpPr>
        <p:spPr/>
        <p:txBody>
          <a:bodyPr/>
          <a:lstStyle/>
          <a:p>
            <a:r>
              <a:rPr lang="en-US" dirty="0"/>
              <a:t>Metadata Cleaning</a:t>
            </a:r>
          </a:p>
        </p:txBody>
      </p:sp>
      <p:sp>
        <p:nvSpPr>
          <p:cNvPr id="5" name="TextBox 4">
            <a:extLst>
              <a:ext uri="{FF2B5EF4-FFF2-40B4-BE49-F238E27FC236}">
                <a16:creationId xmlns:a16="http://schemas.microsoft.com/office/drawing/2014/main" id="{8336C7A9-6732-36CA-4F20-6527150E7379}"/>
              </a:ext>
            </a:extLst>
          </p:cNvPr>
          <p:cNvSpPr txBox="1"/>
          <p:nvPr/>
        </p:nvSpPr>
        <p:spPr>
          <a:xfrm>
            <a:off x="7439025" y="3072376"/>
            <a:ext cx="4136296" cy="224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800" b="1" dirty="0"/>
              <a:t>BEFORE CLEANING:</a:t>
            </a:r>
          </a:p>
          <a:p>
            <a:pPr algn="ctr"/>
            <a:r>
              <a:rPr lang="en-US" sz="2800" dirty="0"/>
              <a:t>8 Columns | 2,081 Rows</a:t>
            </a:r>
          </a:p>
          <a:p>
            <a:pPr algn="ctr"/>
            <a:endParaRPr lang="en-US" sz="2800" dirty="0"/>
          </a:p>
          <a:p>
            <a:pPr algn="ctr"/>
            <a:r>
              <a:rPr lang="en-US" sz="2800" b="1" dirty="0"/>
              <a:t>AFTER  CLEANING:</a:t>
            </a:r>
          </a:p>
          <a:p>
            <a:pPr algn="ctr"/>
            <a:r>
              <a:rPr lang="en-US" sz="2800" dirty="0"/>
              <a:t>7 Columns | 1,558 Rows</a:t>
            </a:r>
          </a:p>
        </p:txBody>
      </p:sp>
    </p:spTree>
    <p:extLst>
      <p:ext uri="{BB962C8B-B14F-4D97-AF65-F5344CB8AC3E}">
        <p14:creationId xmlns:p14="http://schemas.microsoft.com/office/powerpoint/2010/main" val="135400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Count of Rose-Crested Blue Pipit Recordings in the Preserve Over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461665"/>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err="1">
                <a:solidFill>
                  <a:schemeClr val="accent1"/>
                </a:solidFill>
                <a:effectLst>
                  <a:outerShdw blurRad="38100" dist="38100" dir="2700000" algn="tl">
                    <a:srgbClr val="000000">
                      <a:alpha val="43137"/>
                    </a:srgbClr>
                  </a:outerShdw>
                </a:effectLst>
                <a:latin typeface="Futura Md BT" panose="020B0602020204020303"/>
              </a:rPr>
              <a:t>Kasios</a:t>
            </a:r>
            <a:r>
              <a:rPr lang="en-US" sz="2400" dirty="0">
                <a:solidFill>
                  <a:schemeClr val="accent1"/>
                </a:solidFill>
                <a:effectLst>
                  <a:outerShdw blurRad="38100" dist="38100" dir="2700000" algn="tl">
                    <a:srgbClr val="000000">
                      <a:alpha val="43137"/>
                    </a:srgbClr>
                  </a:outerShdw>
                </a:effectLst>
                <a:latin typeface="Futura Md BT" panose="020B0602020204020303"/>
              </a:rPr>
              <a:t> Provided 15 Recordings - Record Breaking Count? </a:t>
            </a:r>
          </a:p>
        </p:txBody>
      </p:sp>
      <p:pic>
        <p:nvPicPr>
          <p:cNvPr id="5" name="Picture 4">
            <a:extLst>
              <a:ext uri="{FF2B5EF4-FFF2-40B4-BE49-F238E27FC236}">
                <a16:creationId xmlns:a16="http://schemas.microsoft.com/office/drawing/2014/main" id="{CB3D63CD-0566-24EA-A0F8-2A7DBC6022ED}"/>
              </a:ext>
            </a:extLst>
          </p:cNvPr>
          <p:cNvPicPr>
            <a:picLocks noChangeAspect="1"/>
          </p:cNvPicPr>
          <p:nvPr/>
        </p:nvPicPr>
        <p:blipFill>
          <a:blip r:embed="rId3"/>
          <a:stretch>
            <a:fillRect/>
          </a:stretch>
        </p:blipFill>
        <p:spPr>
          <a:xfrm>
            <a:off x="2914650" y="1786434"/>
            <a:ext cx="6362700" cy="3702759"/>
          </a:xfrm>
          <a:prstGeom prst="rect">
            <a:avLst/>
          </a:prstGeom>
          <a:ln>
            <a:solidFill>
              <a:schemeClr val="tx2"/>
            </a:solidFill>
          </a:ln>
        </p:spPr>
      </p:pic>
      <p:cxnSp>
        <p:nvCxnSpPr>
          <p:cNvPr id="6" name="Straight Arrow Connector 5">
            <a:extLst>
              <a:ext uri="{FF2B5EF4-FFF2-40B4-BE49-F238E27FC236}">
                <a16:creationId xmlns:a16="http://schemas.microsoft.com/office/drawing/2014/main" id="{5567FFDF-501E-96A2-7D72-DB771EA849A4}"/>
              </a:ext>
            </a:extLst>
          </p:cNvPr>
          <p:cNvCxnSpPr/>
          <p:nvPr/>
        </p:nvCxnSpPr>
        <p:spPr>
          <a:xfrm flipH="1">
            <a:off x="8920753" y="4834758"/>
            <a:ext cx="9754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60DF46EE-8939-973A-2530-5684A810A022}"/>
              </a:ext>
            </a:extLst>
          </p:cNvPr>
          <p:cNvSpPr>
            <a:spLocks noGrp="1"/>
          </p:cNvSpPr>
          <p:nvPr>
            <p:ph type="body" idx="1"/>
          </p:nvPr>
        </p:nvSpPr>
        <p:spPr>
          <a:xfrm>
            <a:off x="9551704" y="4206931"/>
            <a:ext cx="2472131" cy="1282262"/>
          </a:xfrm>
        </p:spPr>
        <p:style>
          <a:lnRef idx="2">
            <a:schemeClr val="dk1"/>
          </a:lnRef>
          <a:fillRef idx="1">
            <a:schemeClr val="lt1"/>
          </a:fillRef>
          <a:effectRef idx="0">
            <a:schemeClr val="dk1"/>
          </a:effectRef>
          <a:fontRef idx="minor">
            <a:schemeClr val="dk1"/>
          </a:fontRef>
        </p:style>
        <p:txBody>
          <a:bodyPr anchor="ctr">
            <a:normAutofit fontScale="92500" lnSpcReduction="10000"/>
          </a:bodyPr>
          <a:lstStyle/>
          <a:p>
            <a:pPr algn="ctr"/>
            <a:r>
              <a:rPr lang="en-US" sz="3200" dirty="0">
                <a:effectLst>
                  <a:outerShdw blurRad="38100" dist="38100" dir="2700000" algn="tl">
                    <a:srgbClr val="000000">
                      <a:alpha val="43137"/>
                    </a:srgbClr>
                  </a:outerShdw>
                </a:effectLst>
              </a:rPr>
              <a:t>Only in three months</a:t>
            </a:r>
          </a:p>
        </p:txBody>
      </p:sp>
    </p:spTree>
    <p:extLst>
      <p:ext uri="{BB962C8B-B14F-4D97-AF65-F5344CB8AC3E}">
        <p14:creationId xmlns:p14="http://schemas.microsoft.com/office/powerpoint/2010/main" val="16355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Birds tend to congregate in the same areas</a:t>
            </a:r>
          </a:p>
        </p:txBody>
      </p:sp>
      <p:pic>
        <p:nvPicPr>
          <p:cNvPr id="6" name="Picture 5">
            <a:extLst>
              <a:ext uri="{FF2B5EF4-FFF2-40B4-BE49-F238E27FC236}">
                <a16:creationId xmlns:a16="http://schemas.microsoft.com/office/drawing/2014/main" id="{615E20CD-F61F-2D08-BB0E-7475BC937460}"/>
              </a:ext>
            </a:extLst>
          </p:cNvPr>
          <p:cNvPicPr>
            <a:picLocks noChangeAspect="1"/>
          </p:cNvPicPr>
          <p:nvPr/>
        </p:nvPicPr>
        <p:blipFill>
          <a:blip r:embed="rId3"/>
          <a:srcRect/>
          <a:stretch/>
        </p:blipFill>
        <p:spPr>
          <a:xfrm>
            <a:off x="1004314" y="1675663"/>
            <a:ext cx="4905375" cy="3924300"/>
          </a:xfrm>
          <a:prstGeom prst="rect">
            <a:avLst/>
          </a:prstGeom>
          <a:ln>
            <a:solidFill>
              <a:schemeClr val="tx2"/>
            </a:solidFill>
          </a:ln>
        </p:spPr>
      </p:pic>
      <p:pic>
        <p:nvPicPr>
          <p:cNvPr id="8" name="Picture 7">
            <a:extLst>
              <a:ext uri="{FF2B5EF4-FFF2-40B4-BE49-F238E27FC236}">
                <a16:creationId xmlns:a16="http://schemas.microsoft.com/office/drawing/2014/main" id="{3C88602C-E5B1-1335-6700-7395272BC2A8}"/>
              </a:ext>
            </a:extLst>
          </p:cNvPr>
          <p:cNvPicPr>
            <a:picLocks noChangeAspect="1"/>
          </p:cNvPicPr>
          <p:nvPr/>
        </p:nvPicPr>
        <p:blipFill>
          <a:blip r:embed="rId4"/>
          <a:srcRect/>
          <a:stretch/>
        </p:blipFill>
        <p:spPr>
          <a:xfrm>
            <a:off x="6616444" y="1677187"/>
            <a:ext cx="4903470" cy="3922776"/>
          </a:xfrm>
          <a:prstGeom prst="rect">
            <a:avLst/>
          </a:prstGeom>
          <a:ln>
            <a:solidFill>
              <a:schemeClr val="tx2"/>
            </a:solidFill>
          </a:ln>
        </p:spPr>
      </p:pic>
      <p:sp>
        <p:nvSpPr>
          <p:cNvPr id="3" name="TextBox 2">
            <a:extLst>
              <a:ext uri="{FF2B5EF4-FFF2-40B4-BE49-F238E27FC236}">
                <a16:creationId xmlns:a16="http://schemas.microsoft.com/office/drawing/2014/main" id="{965DE872-2F9B-8E79-25C6-D294227C1353}"/>
              </a:ext>
            </a:extLst>
          </p:cNvPr>
          <p:cNvSpPr txBox="1"/>
          <p:nvPr/>
        </p:nvSpPr>
        <p:spPr>
          <a:xfrm rot="16200000">
            <a:off x="-608032" y="3345426"/>
            <a:ext cx="2776529" cy="584775"/>
          </a:xfrm>
          <a:prstGeom prst="rect">
            <a:avLst/>
          </a:prstGeom>
          <a:noFill/>
        </p:spPr>
        <p:txBody>
          <a:bodyPr wrap="none" rtlCol="0">
            <a:spAutoFit/>
          </a:bodyPr>
          <a:lstStyle/>
          <a:p>
            <a:r>
              <a:rPr lang="en-US" sz="3200" b="1" dirty="0"/>
              <a:t>All Bird Species</a:t>
            </a:r>
            <a:endParaRPr lang="en-US" b="1" dirty="0"/>
          </a:p>
        </p:txBody>
      </p:sp>
      <p:sp>
        <p:nvSpPr>
          <p:cNvPr id="5" name="TextBox 4">
            <a:extLst>
              <a:ext uri="{FF2B5EF4-FFF2-40B4-BE49-F238E27FC236}">
                <a16:creationId xmlns:a16="http://schemas.microsoft.com/office/drawing/2014/main" id="{14D77272-F887-0C89-91A2-6E30D6A8FE42}"/>
              </a:ext>
            </a:extLst>
          </p:cNvPr>
          <p:cNvSpPr txBox="1"/>
          <p:nvPr/>
        </p:nvSpPr>
        <p:spPr>
          <a:xfrm rot="16200000">
            <a:off x="5414995" y="3345423"/>
            <a:ext cx="1818126" cy="584775"/>
          </a:xfrm>
          <a:prstGeom prst="rect">
            <a:avLst/>
          </a:prstGeom>
          <a:noFill/>
        </p:spPr>
        <p:txBody>
          <a:bodyPr wrap="none" rtlCol="0">
            <a:spAutoFit/>
          </a:bodyPr>
          <a:lstStyle/>
          <a:p>
            <a:r>
              <a:rPr lang="en-US" sz="3200" b="1" dirty="0"/>
              <a:t>Blue Pipit</a:t>
            </a:r>
            <a:endParaRPr lang="en-US" b="1" dirty="0"/>
          </a:p>
        </p:txBody>
      </p:sp>
    </p:spTree>
    <p:extLst>
      <p:ext uri="{BB962C8B-B14F-4D97-AF65-F5344CB8AC3E}">
        <p14:creationId xmlns:p14="http://schemas.microsoft.com/office/powerpoint/2010/main" val="48738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47D1-B2C0-56D8-33DD-3335139CAC4B}"/>
              </a:ext>
            </a:extLst>
          </p:cNvPr>
          <p:cNvSpPr>
            <a:spLocks noGrp="1"/>
          </p:cNvSpPr>
          <p:nvPr>
            <p:ph type="title"/>
          </p:nvPr>
        </p:nvSpPr>
        <p:spPr/>
        <p:txBody>
          <a:bodyPr>
            <a:normAutofit fontScale="90000"/>
          </a:bodyPr>
          <a:lstStyle/>
          <a:p>
            <a:r>
              <a:rPr lang="en-US" dirty="0"/>
              <a:t>Data Exploration</a:t>
            </a:r>
          </a:p>
        </p:txBody>
      </p:sp>
      <p:sp>
        <p:nvSpPr>
          <p:cNvPr id="4" name="Text Placeholder 3">
            <a:extLst>
              <a:ext uri="{FF2B5EF4-FFF2-40B4-BE49-F238E27FC236}">
                <a16:creationId xmlns:a16="http://schemas.microsoft.com/office/drawing/2014/main" id="{20995980-B05F-27D2-F2C8-6789DDB4D603}"/>
              </a:ext>
            </a:extLst>
          </p:cNvPr>
          <p:cNvSpPr>
            <a:spLocks noGrp="1"/>
          </p:cNvSpPr>
          <p:nvPr>
            <p:ph type="body" idx="11"/>
          </p:nvPr>
        </p:nvSpPr>
        <p:spPr/>
        <p:txBody>
          <a:bodyPr/>
          <a:lstStyle/>
          <a:p>
            <a:r>
              <a:rPr lang="en-US" dirty="0"/>
              <a:t>Congregation Patterns of Birds in the Preserve Across Time</a:t>
            </a:r>
          </a:p>
        </p:txBody>
      </p:sp>
      <p:sp>
        <p:nvSpPr>
          <p:cNvPr id="10" name="TextBox 9">
            <a:extLst>
              <a:ext uri="{FF2B5EF4-FFF2-40B4-BE49-F238E27FC236}">
                <a16:creationId xmlns:a16="http://schemas.microsoft.com/office/drawing/2014/main" id="{59C0D450-6923-08EB-05CF-16A6E73A3737}"/>
              </a:ext>
            </a:extLst>
          </p:cNvPr>
          <p:cNvSpPr txBox="1"/>
          <p:nvPr/>
        </p:nvSpPr>
        <p:spPr>
          <a:xfrm>
            <a:off x="487845" y="5789057"/>
            <a:ext cx="8637104" cy="52322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accent1"/>
                </a:solidFill>
                <a:effectLst>
                  <a:outerShdw blurRad="38100" dist="38100" dir="2700000" algn="tl">
                    <a:srgbClr val="000000">
                      <a:alpha val="43137"/>
                    </a:srgbClr>
                  </a:outerShdw>
                </a:effectLst>
                <a:latin typeface="Futura Md BT" panose="020B0602020204020303"/>
              </a:rPr>
              <a:t>Decrease in bird audio recordings over time</a:t>
            </a:r>
          </a:p>
        </p:txBody>
      </p:sp>
      <p:pic>
        <p:nvPicPr>
          <p:cNvPr id="5" name="Picture 4">
            <a:extLst>
              <a:ext uri="{FF2B5EF4-FFF2-40B4-BE49-F238E27FC236}">
                <a16:creationId xmlns:a16="http://schemas.microsoft.com/office/drawing/2014/main" id="{521A9270-92FD-6C14-CD4D-5F070D653597}"/>
              </a:ext>
            </a:extLst>
          </p:cNvPr>
          <p:cNvPicPr>
            <a:picLocks noChangeAspect="1"/>
          </p:cNvPicPr>
          <p:nvPr/>
        </p:nvPicPr>
        <p:blipFill>
          <a:blip r:embed="rId3"/>
          <a:srcRect/>
          <a:stretch/>
        </p:blipFill>
        <p:spPr>
          <a:xfrm>
            <a:off x="267467" y="2246072"/>
            <a:ext cx="3771900" cy="3017520"/>
          </a:xfrm>
          <a:prstGeom prst="rect">
            <a:avLst/>
          </a:prstGeom>
          <a:ln>
            <a:solidFill>
              <a:schemeClr val="tx2"/>
            </a:solidFill>
          </a:ln>
        </p:spPr>
      </p:pic>
      <p:pic>
        <p:nvPicPr>
          <p:cNvPr id="9" name="Picture 8">
            <a:extLst>
              <a:ext uri="{FF2B5EF4-FFF2-40B4-BE49-F238E27FC236}">
                <a16:creationId xmlns:a16="http://schemas.microsoft.com/office/drawing/2014/main" id="{2185E4B0-6AD8-24E6-920D-74189ACC74B4}"/>
              </a:ext>
            </a:extLst>
          </p:cNvPr>
          <p:cNvPicPr>
            <a:picLocks noChangeAspect="1"/>
          </p:cNvPicPr>
          <p:nvPr/>
        </p:nvPicPr>
        <p:blipFill>
          <a:blip r:embed="rId4"/>
          <a:srcRect/>
          <a:stretch/>
        </p:blipFill>
        <p:spPr>
          <a:xfrm>
            <a:off x="4210050" y="2246072"/>
            <a:ext cx="3771900" cy="3017520"/>
          </a:xfrm>
          <a:prstGeom prst="rect">
            <a:avLst/>
          </a:prstGeom>
          <a:ln>
            <a:solidFill>
              <a:schemeClr val="tx2"/>
            </a:solidFill>
          </a:ln>
        </p:spPr>
      </p:pic>
      <p:pic>
        <p:nvPicPr>
          <p:cNvPr id="12" name="Picture 11">
            <a:extLst>
              <a:ext uri="{FF2B5EF4-FFF2-40B4-BE49-F238E27FC236}">
                <a16:creationId xmlns:a16="http://schemas.microsoft.com/office/drawing/2014/main" id="{3E8CE4C9-E17B-24CA-CC10-6AD2B8FFE340}"/>
              </a:ext>
            </a:extLst>
          </p:cNvPr>
          <p:cNvPicPr>
            <a:picLocks noChangeAspect="1"/>
          </p:cNvPicPr>
          <p:nvPr/>
        </p:nvPicPr>
        <p:blipFill>
          <a:blip r:embed="rId5"/>
          <a:srcRect/>
          <a:stretch/>
        </p:blipFill>
        <p:spPr>
          <a:xfrm>
            <a:off x="8152633" y="2246072"/>
            <a:ext cx="3771900" cy="3017520"/>
          </a:xfrm>
          <a:prstGeom prst="rect">
            <a:avLst/>
          </a:prstGeom>
          <a:ln>
            <a:solidFill>
              <a:schemeClr val="tx2"/>
            </a:solidFill>
          </a:ln>
        </p:spPr>
      </p:pic>
      <p:sp>
        <p:nvSpPr>
          <p:cNvPr id="3" name="TextBox 2">
            <a:extLst>
              <a:ext uri="{FF2B5EF4-FFF2-40B4-BE49-F238E27FC236}">
                <a16:creationId xmlns:a16="http://schemas.microsoft.com/office/drawing/2014/main" id="{062A69D5-F82B-10A1-7FEA-E2845FCE516C}"/>
              </a:ext>
            </a:extLst>
          </p:cNvPr>
          <p:cNvSpPr txBox="1"/>
          <p:nvPr/>
        </p:nvSpPr>
        <p:spPr>
          <a:xfrm>
            <a:off x="1644303" y="1660083"/>
            <a:ext cx="1018227" cy="584775"/>
          </a:xfrm>
          <a:prstGeom prst="rect">
            <a:avLst/>
          </a:prstGeom>
          <a:noFill/>
        </p:spPr>
        <p:txBody>
          <a:bodyPr wrap="none" rtlCol="0">
            <a:spAutoFit/>
          </a:bodyPr>
          <a:lstStyle/>
          <a:p>
            <a:r>
              <a:rPr lang="en-US" sz="3200" b="1" dirty="0"/>
              <a:t>2016</a:t>
            </a:r>
            <a:endParaRPr lang="en-US" b="1" dirty="0"/>
          </a:p>
        </p:txBody>
      </p:sp>
      <p:sp>
        <p:nvSpPr>
          <p:cNvPr id="6" name="TextBox 5">
            <a:extLst>
              <a:ext uri="{FF2B5EF4-FFF2-40B4-BE49-F238E27FC236}">
                <a16:creationId xmlns:a16="http://schemas.microsoft.com/office/drawing/2014/main" id="{EFF73FEC-EC5F-1AFD-BEBE-A7ECA36DDAAC}"/>
              </a:ext>
            </a:extLst>
          </p:cNvPr>
          <p:cNvSpPr txBox="1"/>
          <p:nvPr/>
        </p:nvSpPr>
        <p:spPr>
          <a:xfrm>
            <a:off x="5586886" y="1661297"/>
            <a:ext cx="1018227" cy="584775"/>
          </a:xfrm>
          <a:prstGeom prst="rect">
            <a:avLst/>
          </a:prstGeom>
          <a:noFill/>
        </p:spPr>
        <p:txBody>
          <a:bodyPr wrap="none" rtlCol="0">
            <a:spAutoFit/>
          </a:bodyPr>
          <a:lstStyle/>
          <a:p>
            <a:r>
              <a:rPr lang="en-US" sz="3200" b="1" dirty="0"/>
              <a:t>2017</a:t>
            </a:r>
            <a:endParaRPr lang="en-US" b="1" dirty="0"/>
          </a:p>
        </p:txBody>
      </p:sp>
      <p:sp>
        <p:nvSpPr>
          <p:cNvPr id="7" name="TextBox 6">
            <a:extLst>
              <a:ext uri="{FF2B5EF4-FFF2-40B4-BE49-F238E27FC236}">
                <a16:creationId xmlns:a16="http://schemas.microsoft.com/office/drawing/2014/main" id="{B69423D4-B4C8-29EE-1D8E-4B7B69661982}"/>
              </a:ext>
            </a:extLst>
          </p:cNvPr>
          <p:cNvSpPr txBox="1"/>
          <p:nvPr/>
        </p:nvSpPr>
        <p:spPr>
          <a:xfrm>
            <a:off x="9529469" y="1661297"/>
            <a:ext cx="1018227" cy="584775"/>
          </a:xfrm>
          <a:prstGeom prst="rect">
            <a:avLst/>
          </a:prstGeom>
          <a:noFill/>
        </p:spPr>
        <p:txBody>
          <a:bodyPr wrap="none" rtlCol="0">
            <a:spAutoFit/>
          </a:bodyPr>
          <a:lstStyle/>
          <a:p>
            <a:r>
              <a:rPr lang="en-US" sz="3200" b="1" dirty="0"/>
              <a:t>2018</a:t>
            </a:r>
            <a:endParaRPr lang="en-US" b="1" dirty="0"/>
          </a:p>
        </p:txBody>
      </p:sp>
    </p:spTree>
    <p:extLst>
      <p:ext uri="{BB962C8B-B14F-4D97-AF65-F5344CB8AC3E}">
        <p14:creationId xmlns:p14="http://schemas.microsoft.com/office/powerpoint/2010/main" val="14596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4AAE-1F82-9F92-3B2E-EF1D9AB78848}"/>
              </a:ext>
            </a:extLst>
          </p:cNvPr>
          <p:cNvSpPr>
            <a:spLocks noGrp="1"/>
          </p:cNvSpPr>
          <p:nvPr>
            <p:ph type="title"/>
          </p:nvPr>
        </p:nvSpPr>
        <p:spPr/>
        <p:txBody>
          <a:bodyPr/>
          <a:lstStyle/>
          <a:p>
            <a:r>
              <a:rPr lang="en-US" dirty="0"/>
              <a:t>GOAL 1 CONCLUSIONS</a:t>
            </a:r>
          </a:p>
        </p:txBody>
      </p:sp>
      <p:sp>
        <p:nvSpPr>
          <p:cNvPr id="3" name="Text Placeholder 2">
            <a:extLst>
              <a:ext uri="{FF2B5EF4-FFF2-40B4-BE49-F238E27FC236}">
                <a16:creationId xmlns:a16="http://schemas.microsoft.com/office/drawing/2014/main" id="{AAE7388D-2BFE-28AA-439C-9CC7857F3384}"/>
              </a:ext>
            </a:extLst>
          </p:cNvPr>
          <p:cNvSpPr>
            <a:spLocks noGrp="1"/>
          </p:cNvSpPr>
          <p:nvPr>
            <p:ph type="body" idx="1"/>
          </p:nvPr>
        </p:nvSpPr>
        <p:spPr/>
        <p:txBody>
          <a:bodyPr>
            <a:normAutofit lnSpcReduction="10000"/>
          </a:bodyPr>
          <a:lstStyle/>
          <a:p>
            <a:pPr marL="342900" indent="-342900">
              <a:buFont typeface="Wingdings" panose="05000000000000000000" pitchFamily="2" charset="2"/>
              <a:buChar char="Ø"/>
            </a:pPr>
            <a:r>
              <a:rPr lang="en-US" dirty="0"/>
              <a:t>Steady increase in all bird calls from </a:t>
            </a:r>
            <a:r>
              <a:rPr lang="en-US" i="1" dirty="0"/>
              <a:t>2005</a:t>
            </a:r>
            <a:r>
              <a:rPr lang="en-US" dirty="0"/>
              <a:t> to </a:t>
            </a:r>
            <a:r>
              <a:rPr lang="en-US" i="1" dirty="0"/>
              <a:t>2014</a:t>
            </a:r>
          </a:p>
          <a:p>
            <a:pPr marL="342900" indent="-342900">
              <a:buFont typeface="Wingdings" panose="05000000000000000000" pitchFamily="2" charset="2"/>
              <a:buChar char="Ø"/>
            </a:pPr>
            <a:r>
              <a:rPr lang="en-US" dirty="0"/>
              <a:t>Dip in </a:t>
            </a:r>
            <a:r>
              <a:rPr lang="en-US" b="1" i="1" dirty="0"/>
              <a:t>13 bird species </a:t>
            </a:r>
            <a:r>
              <a:rPr lang="en-US" dirty="0"/>
              <a:t>calls from </a:t>
            </a:r>
            <a:r>
              <a:rPr lang="en-US" i="1" dirty="0"/>
              <a:t>2015</a:t>
            </a:r>
            <a:r>
              <a:rPr lang="en-US" dirty="0"/>
              <a:t> to </a:t>
            </a:r>
            <a:r>
              <a:rPr lang="en-US" i="1" dirty="0"/>
              <a:t>2017</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2015</a:t>
            </a:r>
            <a:r>
              <a:rPr lang="en-US" dirty="0">
                <a:solidFill>
                  <a:schemeClr val="tx1"/>
                </a:solidFill>
              </a:rPr>
              <a:t>: </a:t>
            </a:r>
            <a:r>
              <a:rPr lang="en-US" sz="2400" b="1" dirty="0">
                <a:solidFill>
                  <a:schemeClr val="accent6"/>
                </a:solidFill>
              </a:rPr>
              <a:t>37</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2016</a:t>
            </a:r>
            <a:r>
              <a:rPr lang="en-US" dirty="0">
                <a:solidFill>
                  <a:schemeClr val="tx1"/>
                </a:solidFill>
              </a:rPr>
              <a:t>: </a:t>
            </a:r>
            <a:r>
              <a:rPr lang="en-US" sz="2400" b="1" dirty="0">
                <a:solidFill>
                  <a:schemeClr val="accent4"/>
                </a:solidFill>
              </a:rPr>
              <a:t>24</a:t>
            </a:r>
          </a:p>
          <a:p>
            <a:pPr marL="800100" lvl="1" indent="-342900">
              <a:buFont typeface="Wingdings" panose="05000000000000000000" pitchFamily="2" charset="2"/>
              <a:buChar char="Ø"/>
            </a:pPr>
            <a:r>
              <a:rPr lang="en-US" dirty="0">
                <a:solidFill>
                  <a:schemeClr val="tx1"/>
                </a:solidFill>
              </a:rPr>
              <a:t>Rose-Crested Blue Pipit Call Count in </a:t>
            </a:r>
            <a:r>
              <a:rPr lang="en-US" i="1" dirty="0">
                <a:solidFill>
                  <a:schemeClr val="tx1"/>
                </a:solidFill>
              </a:rPr>
              <a:t>2017</a:t>
            </a:r>
            <a:r>
              <a:rPr lang="en-US" dirty="0">
                <a:solidFill>
                  <a:schemeClr val="tx1"/>
                </a:solidFill>
              </a:rPr>
              <a:t>: </a:t>
            </a:r>
            <a:r>
              <a:rPr lang="en-US" sz="2400" b="1" dirty="0">
                <a:solidFill>
                  <a:schemeClr val="accent1"/>
                </a:solidFill>
              </a:rPr>
              <a:t>11</a:t>
            </a:r>
          </a:p>
          <a:p>
            <a:pPr marL="342900" indent="-342900">
              <a:buFont typeface="Wingdings" panose="05000000000000000000" pitchFamily="2" charset="2"/>
              <a:buChar char="Ø"/>
            </a:pPr>
            <a:r>
              <a:rPr lang="en-US" dirty="0"/>
              <a:t>Birds congregate in the same location over time</a:t>
            </a:r>
          </a:p>
          <a:p>
            <a:pPr marL="800100" lvl="1" indent="-342900">
              <a:buFont typeface="Wingdings" panose="05000000000000000000" pitchFamily="2" charset="2"/>
              <a:buChar char="Ø"/>
            </a:pPr>
            <a:r>
              <a:rPr lang="en-US" dirty="0">
                <a:solidFill>
                  <a:schemeClr val="tx1"/>
                </a:solidFill>
              </a:rPr>
              <a:t>Rose-Crested Blue Pipits congregate in the </a:t>
            </a:r>
            <a:r>
              <a:rPr lang="en-US" b="1" dirty="0">
                <a:solidFill>
                  <a:schemeClr val="tx1"/>
                </a:solidFill>
              </a:rPr>
              <a:t>Northeast area </a:t>
            </a:r>
            <a:r>
              <a:rPr lang="en-US" dirty="0">
                <a:solidFill>
                  <a:schemeClr val="tx1"/>
                </a:solidFill>
              </a:rPr>
              <a:t>of the preserve</a:t>
            </a:r>
          </a:p>
          <a:p>
            <a:pPr marL="1257300" lvl="2" indent="-342900">
              <a:buFont typeface="Wingdings" panose="05000000000000000000" pitchFamily="2" charset="2"/>
              <a:buChar char="Ø"/>
            </a:pPr>
            <a:r>
              <a:rPr lang="en-US" dirty="0">
                <a:solidFill>
                  <a:schemeClr val="tx1"/>
                </a:solidFill>
              </a:rPr>
              <a:t>Few of the recordings are </a:t>
            </a:r>
            <a:r>
              <a:rPr lang="en-US" b="1" dirty="0">
                <a:solidFill>
                  <a:schemeClr val="tx1"/>
                </a:solidFill>
              </a:rPr>
              <a:t>found near rivers </a:t>
            </a:r>
            <a:r>
              <a:rPr lang="en-US" dirty="0">
                <a:solidFill>
                  <a:schemeClr val="tx1"/>
                </a:solidFill>
              </a:rPr>
              <a:t>in the </a:t>
            </a:r>
            <a:r>
              <a:rPr lang="en-US" b="1" dirty="0">
                <a:solidFill>
                  <a:schemeClr val="tx1"/>
                </a:solidFill>
              </a:rPr>
              <a:t>West</a:t>
            </a:r>
          </a:p>
          <a:p>
            <a:pPr marL="1257300" lvl="2"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Abnormal locations of the </a:t>
            </a:r>
            <a:r>
              <a:rPr lang="en-US" dirty="0" err="1">
                <a:solidFill>
                  <a:schemeClr val="tx1"/>
                </a:solidFill>
              </a:rPr>
              <a:t>Kasios</a:t>
            </a:r>
            <a:r>
              <a:rPr lang="en-US" dirty="0">
                <a:solidFill>
                  <a:schemeClr val="tx1"/>
                </a:solidFill>
              </a:rPr>
              <a:t> recordings near the </a:t>
            </a:r>
            <a:r>
              <a:rPr lang="en-US" b="1" dirty="0">
                <a:solidFill>
                  <a:schemeClr val="tx1"/>
                </a:solidFill>
              </a:rPr>
              <a:t>Southwestern area away from rivers </a:t>
            </a:r>
            <a:r>
              <a:rPr lang="en-US" dirty="0">
                <a:solidFill>
                  <a:schemeClr val="tx1"/>
                </a:solidFill>
              </a:rPr>
              <a:t>and </a:t>
            </a:r>
            <a:r>
              <a:rPr lang="en-US" b="1" dirty="0">
                <a:solidFill>
                  <a:schemeClr val="tx1"/>
                </a:solidFill>
              </a:rPr>
              <a:t>record-breaking</a:t>
            </a:r>
            <a:r>
              <a:rPr lang="en-US" b="1" dirty="0"/>
              <a:t> </a:t>
            </a:r>
            <a:r>
              <a:rPr lang="en-US" dirty="0"/>
              <a:t>call count </a:t>
            </a:r>
            <a:endParaRPr lang="en-US" b="1" dirty="0">
              <a:solidFill>
                <a:schemeClr val="tx1"/>
              </a:solidFill>
            </a:endParaRPr>
          </a:p>
        </p:txBody>
      </p:sp>
      <p:sp>
        <p:nvSpPr>
          <p:cNvPr id="4" name="Arrow: Down 3">
            <a:extLst>
              <a:ext uri="{FF2B5EF4-FFF2-40B4-BE49-F238E27FC236}">
                <a16:creationId xmlns:a16="http://schemas.microsoft.com/office/drawing/2014/main" id="{063D65F2-7C18-EF9B-9663-D6411F555F0C}"/>
              </a:ext>
            </a:extLst>
          </p:cNvPr>
          <p:cNvSpPr/>
          <p:nvPr/>
        </p:nvSpPr>
        <p:spPr>
          <a:xfrm>
            <a:off x="6483519" y="2918062"/>
            <a:ext cx="571500" cy="98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2B534F-0D6A-FC82-F5B6-B62FACAEA167}"/>
              </a:ext>
            </a:extLst>
          </p:cNvPr>
          <p:cNvPicPr>
            <a:picLocks noChangeAspect="1"/>
          </p:cNvPicPr>
          <p:nvPr/>
        </p:nvPicPr>
        <p:blipFill>
          <a:blip r:embed="rId3"/>
          <a:stretch>
            <a:fillRect/>
          </a:stretch>
        </p:blipFill>
        <p:spPr>
          <a:xfrm>
            <a:off x="8702040" y="1949169"/>
            <a:ext cx="2702021" cy="2161617"/>
          </a:xfrm>
          <a:prstGeom prst="rect">
            <a:avLst/>
          </a:prstGeom>
          <a:ln>
            <a:solidFill>
              <a:schemeClr val="tx2"/>
            </a:solidFill>
          </a:ln>
        </p:spPr>
      </p:pic>
      <p:sp>
        <p:nvSpPr>
          <p:cNvPr id="6" name="Oval 5">
            <a:extLst>
              <a:ext uri="{FF2B5EF4-FFF2-40B4-BE49-F238E27FC236}">
                <a16:creationId xmlns:a16="http://schemas.microsoft.com/office/drawing/2014/main" id="{3F58D8F1-E20F-690B-21DD-D1FB487215F0}"/>
              </a:ext>
            </a:extLst>
          </p:cNvPr>
          <p:cNvSpPr/>
          <p:nvPr/>
        </p:nvSpPr>
        <p:spPr>
          <a:xfrm>
            <a:off x="9220200" y="3429000"/>
            <a:ext cx="390525" cy="361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088295"/>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7882</TotalTime>
  <Words>3248</Words>
  <Application>Microsoft Office PowerPoint</Application>
  <PresentationFormat>Widescreen</PresentationFormat>
  <Paragraphs>377</Paragraphs>
  <Slides>30</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Consolas</vt:lpstr>
      <vt:lpstr>Futura Md BT</vt:lpstr>
      <vt:lpstr>Söhne</vt:lpstr>
      <vt:lpstr>Wingdings</vt:lpstr>
      <vt:lpstr>Office Theme</vt:lpstr>
      <vt:lpstr>Suspense at the Wildlife Preserve “Cheep” Shots </vt:lpstr>
      <vt:lpstr>THE SCENARIO</vt:lpstr>
      <vt:lpstr>Data Exploration</vt:lpstr>
      <vt:lpstr>GOAL 1</vt:lpstr>
      <vt:lpstr>Data Exploration</vt:lpstr>
      <vt:lpstr>Data Exploration</vt:lpstr>
      <vt:lpstr>Data Exploration</vt:lpstr>
      <vt:lpstr>Data Exploration</vt:lpstr>
      <vt:lpstr>GOAL 1 CONCLUSIONS</vt:lpstr>
      <vt:lpstr>GOAL 2</vt:lpstr>
      <vt:lpstr>Data Exploration</vt:lpstr>
      <vt:lpstr>Data Exploration</vt:lpstr>
      <vt:lpstr>Data Exploration</vt:lpstr>
      <vt:lpstr>Data Exploration</vt:lpstr>
      <vt:lpstr>Data Exploration</vt:lpstr>
      <vt:lpstr>Data Exploration</vt:lpstr>
      <vt:lpstr>Data Exploration</vt:lpstr>
      <vt:lpstr>CNN Modeling</vt:lpstr>
      <vt:lpstr>CNN Model</vt:lpstr>
      <vt:lpstr>Binary Classifier Models</vt:lpstr>
      <vt:lpstr>Binary Classifier Models</vt:lpstr>
      <vt:lpstr>GOAL 2 CONCLUSIONS</vt:lpstr>
      <vt:lpstr>GOAL 3</vt:lpstr>
      <vt:lpstr>HYPOTHESIS</vt:lpstr>
      <vt:lpstr>FINAL THOUGHTS</vt:lpstr>
      <vt:lpstr>“CHEEP” SHOTS</vt:lpstr>
      <vt:lpstr>TIME BREAKDOWN</vt:lpstr>
      <vt:lpstr>THANK YOU</vt:lpstr>
      <vt:lpstr>Data Exploration</vt:lpstr>
      <vt:lpstr>Data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Sammantha Firestone</cp:lastModifiedBy>
  <cp:revision>153</cp:revision>
  <dcterms:created xsi:type="dcterms:W3CDTF">2018-10-30T16:41:44Z</dcterms:created>
  <dcterms:modified xsi:type="dcterms:W3CDTF">2023-08-06T20:35:52Z</dcterms:modified>
</cp:coreProperties>
</file>